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6"/>
  </p:notesMasterIdLst>
  <p:handoutMasterIdLst>
    <p:handoutMasterId r:id="rId17"/>
  </p:handoutMasterIdLst>
  <p:sldIdLst>
    <p:sldId id="256" r:id="rId2"/>
    <p:sldId id="417" r:id="rId3"/>
    <p:sldId id="421" r:id="rId4"/>
    <p:sldId id="422" r:id="rId5"/>
    <p:sldId id="423" r:id="rId6"/>
    <p:sldId id="425" r:id="rId7"/>
    <p:sldId id="424" r:id="rId8"/>
    <p:sldId id="430" r:id="rId9"/>
    <p:sldId id="427" r:id="rId10"/>
    <p:sldId id="429" r:id="rId11"/>
    <p:sldId id="370" r:id="rId12"/>
    <p:sldId id="428" r:id="rId13"/>
    <p:sldId id="381" r:id="rId14"/>
    <p:sldId id="379" r:id="rId15"/>
  </p:sldIdLst>
  <p:sldSz cx="9144000" cy="6858000" type="screen4x3"/>
  <p:notesSz cx="6797675" cy="9926638"/>
  <p:defaultTextStyle>
    <a:defPPr>
      <a:defRPr lang="en-GB"/>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0D6"/>
    <a:srgbClr val="37468E"/>
    <a:srgbClr val="3366FF"/>
    <a:srgbClr val="3333FF"/>
    <a:srgbClr val="336600"/>
    <a:srgbClr val="FF9900"/>
    <a:srgbClr val="0000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6" autoAdjust="0"/>
    <p:restoredTop sz="91751" autoAdjust="0"/>
  </p:normalViewPr>
  <p:slideViewPr>
    <p:cSldViewPr snapToObjects="1">
      <p:cViewPr varScale="1">
        <p:scale>
          <a:sx n="59" d="100"/>
          <a:sy n="59" d="100"/>
        </p:scale>
        <p:origin x="2072" y="1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968"/>
    </p:cViewPr>
  </p:sorterViewPr>
  <p:notesViewPr>
    <p:cSldViewPr snapToObjects="1">
      <p:cViewPr>
        <p:scale>
          <a:sx n="75" d="100"/>
          <a:sy n="75" d="100"/>
        </p:scale>
        <p:origin x="3424" y="-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GB"/>
          </a:p>
        </p:txBody>
      </p:sp>
      <p:sp>
        <p:nvSpPr>
          <p:cNvPr id="5939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GB"/>
          </a:p>
        </p:txBody>
      </p:sp>
      <p:sp>
        <p:nvSpPr>
          <p:cNvPr id="59396"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GB"/>
          </a:p>
        </p:txBody>
      </p:sp>
      <p:sp>
        <p:nvSpPr>
          <p:cNvPr id="59397"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A9BCC967-1F54-4405-8DDD-8EF92F82568D}" type="slidenum">
              <a:rPr lang="en-GB"/>
              <a:pPr>
                <a:defRPr/>
              </a:pPr>
              <a:t>‹#›</a:t>
            </a:fld>
            <a:endParaRPr lang="en-GB"/>
          </a:p>
        </p:txBody>
      </p:sp>
    </p:spTree>
    <p:extLst>
      <p:ext uri="{BB962C8B-B14F-4D97-AF65-F5344CB8AC3E}">
        <p14:creationId xmlns:p14="http://schemas.microsoft.com/office/powerpoint/2010/main" val="3403690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GB"/>
          </a:p>
        </p:txBody>
      </p:sp>
      <p:sp>
        <p:nvSpPr>
          <p:cNvPr id="614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GB"/>
          </a:p>
        </p:txBody>
      </p:sp>
      <p:sp>
        <p:nvSpPr>
          <p:cNvPr id="1024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15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GB"/>
          </a:p>
        </p:txBody>
      </p:sp>
      <p:sp>
        <p:nvSpPr>
          <p:cNvPr id="615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84025FA0-8D89-4A13-A0D6-7921EC37BACB}" type="slidenum">
              <a:rPr lang="en-GB"/>
              <a:pPr>
                <a:defRPr/>
              </a:pPr>
              <a:t>‹#›</a:t>
            </a:fld>
            <a:endParaRPr lang="en-GB"/>
          </a:p>
        </p:txBody>
      </p:sp>
    </p:spTree>
    <p:extLst>
      <p:ext uri="{BB962C8B-B14F-4D97-AF65-F5344CB8AC3E}">
        <p14:creationId xmlns:p14="http://schemas.microsoft.com/office/powerpoint/2010/main" val="38523943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98711644-32B5-48F6-BA98-980D603813AC}" type="slidenum">
              <a:rPr lang="en-GB" smtClean="0"/>
              <a:pPr/>
              <a:t>0</a:t>
            </a:fld>
            <a:endParaRPr lang="en-GB"/>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65227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a:p>
        </p:txBody>
      </p:sp>
      <p:sp>
        <p:nvSpPr>
          <p:cNvPr id="45060" name="Slide Number Placeholder 3"/>
          <p:cNvSpPr>
            <a:spLocks noGrp="1"/>
          </p:cNvSpPr>
          <p:nvPr>
            <p:ph type="sldNum" sz="quarter" idx="5"/>
          </p:nvPr>
        </p:nvSpPr>
        <p:spPr>
          <a:noFill/>
        </p:spPr>
        <p:txBody>
          <a:bodyPr/>
          <a:lstStyle/>
          <a:p>
            <a:fld id="{2C5FE99C-DC9C-40A7-83D6-4C0E9D764DB7}" type="slidenum">
              <a:rPr lang="en-GB" smtClean="0"/>
              <a:pPr/>
              <a:t>1</a:t>
            </a:fld>
            <a:endParaRPr lang="en-GB"/>
          </a:p>
        </p:txBody>
      </p:sp>
    </p:spTree>
    <p:extLst>
      <p:ext uri="{BB962C8B-B14F-4D97-AF65-F5344CB8AC3E}">
        <p14:creationId xmlns:p14="http://schemas.microsoft.com/office/powerpoint/2010/main" val="1599979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a:p>
        </p:txBody>
      </p:sp>
      <p:sp>
        <p:nvSpPr>
          <p:cNvPr id="45060" name="Slide Number Placeholder 3"/>
          <p:cNvSpPr>
            <a:spLocks noGrp="1"/>
          </p:cNvSpPr>
          <p:nvPr>
            <p:ph type="sldNum" sz="quarter" idx="5"/>
          </p:nvPr>
        </p:nvSpPr>
        <p:spPr>
          <a:noFill/>
        </p:spPr>
        <p:txBody>
          <a:bodyPr/>
          <a:lstStyle/>
          <a:p>
            <a:fld id="{2C5FE99C-DC9C-40A7-83D6-4C0E9D764DB7}" type="slidenum">
              <a:rPr lang="en-GB" smtClean="0"/>
              <a:pPr/>
              <a:t>2</a:t>
            </a:fld>
            <a:endParaRPr lang="en-GB"/>
          </a:p>
        </p:txBody>
      </p:sp>
    </p:spTree>
    <p:extLst>
      <p:ext uri="{BB962C8B-B14F-4D97-AF65-F5344CB8AC3E}">
        <p14:creationId xmlns:p14="http://schemas.microsoft.com/office/powerpoint/2010/main" val="2877543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a:p>
        </p:txBody>
      </p:sp>
      <p:sp>
        <p:nvSpPr>
          <p:cNvPr id="45060" name="Slide Number Placeholder 3"/>
          <p:cNvSpPr>
            <a:spLocks noGrp="1"/>
          </p:cNvSpPr>
          <p:nvPr>
            <p:ph type="sldNum" sz="quarter" idx="5"/>
          </p:nvPr>
        </p:nvSpPr>
        <p:spPr>
          <a:noFill/>
        </p:spPr>
        <p:txBody>
          <a:bodyPr/>
          <a:lstStyle/>
          <a:p>
            <a:fld id="{2C5FE99C-DC9C-40A7-83D6-4C0E9D764DB7}" type="slidenum">
              <a:rPr lang="en-GB" smtClean="0"/>
              <a:pPr/>
              <a:t>3</a:t>
            </a:fld>
            <a:endParaRPr lang="en-GB"/>
          </a:p>
        </p:txBody>
      </p:sp>
    </p:spTree>
    <p:extLst>
      <p:ext uri="{BB962C8B-B14F-4D97-AF65-F5344CB8AC3E}">
        <p14:creationId xmlns:p14="http://schemas.microsoft.com/office/powerpoint/2010/main" val="1205110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a:p>
        </p:txBody>
      </p:sp>
      <p:sp>
        <p:nvSpPr>
          <p:cNvPr id="45060" name="Slide Number Placeholder 3"/>
          <p:cNvSpPr>
            <a:spLocks noGrp="1"/>
          </p:cNvSpPr>
          <p:nvPr>
            <p:ph type="sldNum" sz="quarter" idx="5"/>
          </p:nvPr>
        </p:nvSpPr>
        <p:spPr>
          <a:noFill/>
        </p:spPr>
        <p:txBody>
          <a:bodyPr/>
          <a:lstStyle/>
          <a:p>
            <a:fld id="{2C5FE99C-DC9C-40A7-83D6-4C0E9D764DB7}" type="slidenum">
              <a:rPr lang="en-GB" smtClean="0"/>
              <a:pPr/>
              <a:t>4</a:t>
            </a:fld>
            <a:endParaRPr lang="en-GB"/>
          </a:p>
        </p:txBody>
      </p:sp>
    </p:spTree>
    <p:extLst>
      <p:ext uri="{BB962C8B-B14F-4D97-AF65-F5344CB8AC3E}">
        <p14:creationId xmlns:p14="http://schemas.microsoft.com/office/powerpoint/2010/main" val="2434017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a:p>
        </p:txBody>
      </p:sp>
      <p:sp>
        <p:nvSpPr>
          <p:cNvPr id="45060" name="Slide Number Placeholder 3"/>
          <p:cNvSpPr>
            <a:spLocks noGrp="1"/>
          </p:cNvSpPr>
          <p:nvPr>
            <p:ph type="sldNum" sz="quarter" idx="5"/>
          </p:nvPr>
        </p:nvSpPr>
        <p:spPr>
          <a:noFill/>
        </p:spPr>
        <p:txBody>
          <a:bodyPr/>
          <a:lstStyle/>
          <a:p>
            <a:fld id="{2C5FE99C-DC9C-40A7-83D6-4C0E9D764DB7}" type="slidenum">
              <a:rPr lang="en-GB" smtClean="0"/>
              <a:pPr/>
              <a:t>6</a:t>
            </a:fld>
            <a:endParaRPr lang="en-GB"/>
          </a:p>
        </p:txBody>
      </p:sp>
    </p:spTree>
    <p:extLst>
      <p:ext uri="{BB962C8B-B14F-4D97-AF65-F5344CB8AC3E}">
        <p14:creationId xmlns:p14="http://schemas.microsoft.com/office/powerpoint/2010/main" val="47226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pl-PL" noProof="0" dirty="0"/>
              <a:t>Obecnie</a:t>
            </a:r>
            <a:r>
              <a:rPr lang="pl-PL" baseline="0" noProof="0" dirty="0"/>
              <a:t> dyskutowane w Polsce kolejne reformy poszerzające możliwości oszczędzania na emeryturę, np. poprzez pracownicze programy emerytalne, być może pomogą podnieść stopy zastąpienia osobom o zarobkach powyżej średniej i długich, ciągłych karierach zawodowych. Nie poprawią jednak sytuacji tych najbardziej zagrożonych ubóstwem na starość.</a:t>
            </a:r>
          </a:p>
          <a:p>
            <a:endParaRPr lang="pl-PL" noProof="0" dirty="0"/>
          </a:p>
        </p:txBody>
      </p:sp>
      <p:sp>
        <p:nvSpPr>
          <p:cNvPr id="45060" name="Slide Number Placeholder 3"/>
          <p:cNvSpPr>
            <a:spLocks noGrp="1"/>
          </p:cNvSpPr>
          <p:nvPr>
            <p:ph type="sldNum" sz="quarter" idx="5"/>
          </p:nvPr>
        </p:nvSpPr>
        <p:spPr>
          <a:noFill/>
        </p:spPr>
        <p:txBody>
          <a:bodyPr/>
          <a:lstStyle/>
          <a:p>
            <a:fld id="{2C5FE99C-DC9C-40A7-83D6-4C0E9D764DB7}" type="slidenum">
              <a:rPr lang="en-GB" smtClean="0"/>
              <a:pPr/>
              <a:t>10</a:t>
            </a:fld>
            <a:endParaRPr lang="en-GB"/>
          </a:p>
        </p:txBody>
      </p:sp>
    </p:spTree>
    <p:extLst>
      <p:ext uri="{BB962C8B-B14F-4D97-AF65-F5344CB8AC3E}">
        <p14:creationId xmlns:p14="http://schemas.microsoft.com/office/powerpoint/2010/main" val="1144355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GB" noProof="0" dirty="0"/>
          </a:p>
        </p:txBody>
      </p:sp>
      <p:sp>
        <p:nvSpPr>
          <p:cNvPr id="45060" name="Slide Number Placeholder 3"/>
          <p:cNvSpPr>
            <a:spLocks noGrp="1"/>
          </p:cNvSpPr>
          <p:nvPr>
            <p:ph type="sldNum" sz="quarter" idx="5"/>
          </p:nvPr>
        </p:nvSpPr>
        <p:spPr>
          <a:noFill/>
        </p:spPr>
        <p:txBody>
          <a:bodyPr/>
          <a:lstStyle/>
          <a:p>
            <a:fld id="{2C5FE99C-DC9C-40A7-83D6-4C0E9D764DB7}" type="slidenum">
              <a:rPr lang="en-GB" smtClean="0"/>
              <a:pPr/>
              <a:t>12</a:t>
            </a:fld>
            <a:endParaRPr lang="en-GB"/>
          </a:p>
        </p:txBody>
      </p:sp>
    </p:spTree>
    <p:extLst>
      <p:ext uri="{BB962C8B-B14F-4D97-AF65-F5344CB8AC3E}">
        <p14:creationId xmlns:p14="http://schemas.microsoft.com/office/powerpoint/2010/main" val="690442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pl-PL" noProof="0" dirty="0"/>
              <a:t>Spadające stopy zastąpienia i obecne przepisy dotyczące emerytury minimalnej i jej waloryzacji, sprawią,</a:t>
            </a:r>
            <a:r>
              <a:rPr lang="pl-PL" baseline="0" noProof="0" dirty="0"/>
              <a:t> że w  przyszłości realizacja celu przeciwdziałania ubóstwu na starość tym o niskich zarobkach i krótszych karierach zawodowych spadnie niemal całkowicie na pomoc społeczną. Jeżeli chcemy by  cel ten nadal realizował system emerytalny musimy dokonać w nim zmian. Każda z opcji wiąże się z dodatkowymi nakładami </a:t>
            </a:r>
            <a:r>
              <a:rPr lang="mr-IN" baseline="0" noProof="0" dirty="0"/>
              <a:t>–</a:t>
            </a:r>
            <a:r>
              <a:rPr lang="pl-PL" baseline="0" noProof="0" dirty="0"/>
              <a:t> konieczna jest więc debata pozwalająca dokonać świadomego wyboru,</a:t>
            </a:r>
            <a:endParaRPr lang="pl-PL" noProof="0" dirty="0"/>
          </a:p>
        </p:txBody>
      </p:sp>
      <p:sp>
        <p:nvSpPr>
          <p:cNvPr id="45060" name="Slide Number Placeholder 3"/>
          <p:cNvSpPr>
            <a:spLocks noGrp="1"/>
          </p:cNvSpPr>
          <p:nvPr>
            <p:ph type="sldNum" sz="quarter" idx="5"/>
          </p:nvPr>
        </p:nvSpPr>
        <p:spPr>
          <a:noFill/>
        </p:spPr>
        <p:txBody>
          <a:bodyPr/>
          <a:lstStyle/>
          <a:p>
            <a:fld id="{2C5FE99C-DC9C-40A7-83D6-4C0E9D764DB7}" type="slidenum">
              <a:rPr lang="en-GB" smtClean="0"/>
              <a:pPr/>
              <a:t>13</a:t>
            </a:fld>
            <a:endParaRPr lang="en-GB"/>
          </a:p>
        </p:txBody>
      </p:sp>
    </p:spTree>
    <p:extLst>
      <p:ext uri="{BB962C8B-B14F-4D97-AF65-F5344CB8AC3E}">
        <p14:creationId xmlns:p14="http://schemas.microsoft.com/office/powerpoint/2010/main" val="957830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440096" y="1712889"/>
            <a:ext cx="5018103" cy="1887561"/>
          </a:xfrm>
        </p:spPr>
        <p:txBody>
          <a:bodyPr/>
          <a:lstStyle>
            <a:lvl1pPr>
              <a:defRPr sz="3600" baseline="0"/>
            </a:lvl1pPr>
          </a:lstStyle>
          <a:p>
            <a:r>
              <a:rPr lang="en-US"/>
              <a:t>Click to edit Master title style</a:t>
            </a:r>
            <a:endParaRPr lang="en-US" dirty="0"/>
          </a:p>
        </p:txBody>
      </p:sp>
      <p:sp>
        <p:nvSpPr>
          <p:cNvPr id="7171" name="Rectangle 3"/>
          <p:cNvSpPr>
            <a:spLocks noGrp="1" noChangeArrowheads="1"/>
          </p:cNvSpPr>
          <p:nvPr>
            <p:ph type="subTitle" idx="1"/>
          </p:nvPr>
        </p:nvSpPr>
        <p:spPr>
          <a:xfrm>
            <a:off x="3440096" y="3886200"/>
            <a:ext cx="5019692" cy="2536866"/>
          </a:xfrm>
        </p:spPr>
        <p:txBody>
          <a:bodyPr/>
          <a:lstStyle>
            <a:lvl1pPr marL="0" indent="0">
              <a:spcBef>
                <a:spcPct val="50000"/>
              </a:spcBef>
              <a:buFontTx/>
              <a:buNone/>
              <a:defRPr baseline="0"/>
            </a:lvl1pPr>
          </a:lstStyle>
          <a:p>
            <a:r>
              <a:rPr lang="en-US"/>
              <a:t>Click to edit Master subtitle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1760538" y="1463675"/>
            <a:ext cx="7383462" cy="46038"/>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defRPr/>
            </a:pPr>
            <a:endParaRPr lang="en-GB"/>
          </a:p>
        </p:txBody>
      </p:sp>
      <p:sp>
        <p:nvSpPr>
          <p:cNvPr id="2" name="Title 1"/>
          <p:cNvSpPr>
            <a:spLocks noGrp="1"/>
          </p:cNvSpPr>
          <p:nvPr>
            <p:ph type="title"/>
          </p:nvPr>
        </p:nvSpPr>
        <p:spPr>
          <a:xfrm>
            <a:off x="1760498" y="274638"/>
            <a:ext cx="6608854"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1760498" y="2060575"/>
            <a:ext cx="6926301" cy="4065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4"/>
          <p:cNvSpPr>
            <a:spLocks noGrp="1" noChangeArrowheads="1"/>
          </p:cNvSpPr>
          <p:nvPr>
            <p:ph type="dt" sz="half" idx="10"/>
          </p:nvPr>
        </p:nvSpPr>
        <p:spPr>
          <a:xfrm>
            <a:off x="1187450" y="6381750"/>
            <a:ext cx="1403350" cy="339725"/>
          </a:xfrm>
          <a:prstGeom prst="rect">
            <a:avLst/>
          </a:prstGeom>
        </p:spPr>
        <p:txBody>
          <a:bodyPr/>
          <a:lstStyle>
            <a:lvl1pPr>
              <a:defRPr/>
            </a:lvl1pPr>
          </a:lstStyle>
          <a:p>
            <a:pPr>
              <a:defRPr/>
            </a:pPr>
            <a:endParaRPr lang="en-GB"/>
          </a:p>
        </p:txBody>
      </p:sp>
      <p:sp>
        <p:nvSpPr>
          <p:cNvPr id="7" name="Rectangle 5"/>
          <p:cNvSpPr>
            <a:spLocks noGrp="1" noChangeArrowheads="1"/>
          </p:cNvSpPr>
          <p:nvPr>
            <p:ph type="ftr" sz="quarter" idx="11"/>
          </p:nvPr>
        </p:nvSpPr>
        <p:spPr>
          <a:xfrm>
            <a:off x="3330575" y="6381750"/>
            <a:ext cx="2689225" cy="339725"/>
          </a:xfrm>
          <a:prstGeom prst="rect">
            <a:avLst/>
          </a:prstGeom>
        </p:spPr>
        <p:txBody>
          <a:bodyPr/>
          <a:lstStyle>
            <a:lvl1pPr>
              <a:defRPr/>
            </a:lvl1pPr>
          </a:lstStyle>
          <a:p>
            <a:pPr>
              <a:defRPr/>
            </a:pPr>
            <a:endParaRPr lang="en-GB"/>
          </a:p>
        </p:txBody>
      </p:sp>
      <p:sp>
        <p:nvSpPr>
          <p:cNvPr id="8" name="Rectangle 6"/>
          <p:cNvSpPr>
            <a:spLocks noGrp="1" noChangeArrowheads="1"/>
          </p:cNvSpPr>
          <p:nvPr>
            <p:ph type="sldNum" sz="quarter" idx="12"/>
          </p:nvPr>
        </p:nvSpPr>
        <p:spPr>
          <a:xfrm>
            <a:off x="6705600" y="6381750"/>
            <a:ext cx="1981200" cy="339725"/>
          </a:xfrm>
          <a:prstGeom prst="rect">
            <a:avLst/>
          </a:prstGeom>
        </p:spPr>
        <p:txBody>
          <a:bodyPr anchor="b" anchorCtr="0"/>
          <a:lstStyle>
            <a:lvl1pPr algn="r">
              <a:defRPr sz="1200" b="0">
                <a:latin typeface="+mn-lt"/>
              </a:defRPr>
            </a:lvl1pPr>
          </a:lstStyle>
          <a:p>
            <a:pPr>
              <a:defRPr/>
            </a:pPr>
            <a:fld id="{161B47D7-B162-49B5-A25D-4D8E5700FFA3}" type="slidenum">
              <a:rPr lang="en-GB"/>
              <a:pPr>
                <a:defRPr/>
              </a:pPr>
              <a:t>‹#›</a:t>
            </a:fld>
            <a:r>
              <a:rPr lang="en-GB" dirty="0"/>
              <a:t> </a:t>
            </a:r>
          </a:p>
        </p:txBody>
      </p:sp>
      <p:sp>
        <p:nvSpPr>
          <p:cNvPr id="9" name="Rectangle 8">
            <a:extLst>
              <a:ext uri="{FF2B5EF4-FFF2-40B4-BE49-F238E27FC236}">
                <a16:creationId xmlns:a16="http://schemas.microsoft.com/office/drawing/2014/main" id="{53C16D8D-1F41-BB4F-A920-45ACF352A331}"/>
              </a:ext>
            </a:extLst>
          </p:cNvPr>
          <p:cNvSpPr/>
          <p:nvPr userDrawn="1"/>
        </p:nvSpPr>
        <p:spPr bwMode="auto">
          <a:xfrm>
            <a:off x="0" y="274638"/>
            <a:ext cx="9144000" cy="1520825"/>
          </a:xfrm>
          <a:prstGeom prst="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Rectangle 3"/>
          <p:cNvSpPr/>
          <p:nvPr userDrawn="1"/>
        </p:nvSpPr>
        <p:spPr bwMode="auto">
          <a:xfrm>
            <a:off x="0" y="274638"/>
            <a:ext cx="9144000" cy="1520825"/>
          </a:xfrm>
          <a:prstGeom prst="rect">
            <a:avLst/>
          </a:prstGeom>
          <a:solidFill>
            <a:schemeClr val="accent5">
              <a:lumMod val="20000"/>
              <a:lumOff val="8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2" name="Title 1"/>
          <p:cNvSpPr>
            <a:spLocks noGrp="1"/>
          </p:cNvSpPr>
          <p:nvPr>
            <p:ph type="title"/>
          </p:nvPr>
        </p:nvSpPr>
        <p:spPr>
          <a:xfrm>
            <a:off x="395536" y="274638"/>
            <a:ext cx="6791325" cy="1143000"/>
          </a:xfrm>
        </p:spPr>
        <p:txBody>
          <a:bodyPr/>
          <a:lstStyle>
            <a:lvl1pPr>
              <a:defRPr sz="2800"/>
            </a:lvl1pPr>
          </a:lstStyle>
          <a:p>
            <a:r>
              <a:rPr lang="en-US" dirty="0"/>
              <a:t>Click to edit Master title style</a:t>
            </a:r>
          </a:p>
        </p:txBody>
      </p:sp>
      <p:sp>
        <p:nvSpPr>
          <p:cNvPr id="6" name="Content Placeholder 2"/>
          <p:cNvSpPr>
            <a:spLocks noGrp="1"/>
          </p:cNvSpPr>
          <p:nvPr>
            <p:ph idx="1"/>
          </p:nvPr>
        </p:nvSpPr>
        <p:spPr>
          <a:xfrm>
            <a:off x="519057" y="2060575"/>
            <a:ext cx="6926301" cy="4065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noChangeArrowheads="1"/>
          </p:cNvSpPr>
          <p:nvPr>
            <p:ph type="sldNum" sz="quarter" idx="10"/>
          </p:nvPr>
        </p:nvSpPr>
        <p:spPr>
          <a:xfrm>
            <a:off x="6705600" y="6381750"/>
            <a:ext cx="1981200" cy="339725"/>
          </a:xfrm>
          <a:prstGeom prst="rect">
            <a:avLst/>
          </a:prstGeom>
        </p:spPr>
        <p:txBody>
          <a:bodyPr anchor="b" anchorCtr="0"/>
          <a:lstStyle>
            <a:lvl1pPr algn="r">
              <a:defRPr sz="1200" b="0">
                <a:latin typeface="+mn-lt"/>
              </a:defRPr>
            </a:lvl1pPr>
          </a:lstStyle>
          <a:p>
            <a:pPr>
              <a:defRPr/>
            </a:pPr>
            <a:fld id="{C01BBC23-2F9C-473E-9DD9-D2E20D4DA587}" type="slidenum">
              <a:rPr lang="en-GB"/>
              <a:pPr>
                <a:defRPr/>
              </a:pPr>
              <a:t>‹#›</a:t>
            </a:fld>
            <a:r>
              <a:rPr lang="en-GB" dirty="0"/>
              <a:t> </a:t>
            </a:r>
          </a:p>
        </p:txBody>
      </p:sp>
    </p:spTree>
    <p:extLst>
      <p:ext uri="{BB962C8B-B14F-4D97-AF65-F5344CB8AC3E}">
        <p14:creationId xmlns:p14="http://schemas.microsoft.com/office/powerpoint/2010/main" val="6626990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77975" y="274638"/>
            <a:ext cx="679132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1577975" y="2060575"/>
            <a:ext cx="6791325" cy="4065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3" r:id="rId3"/>
  </p:sldLayoutIdLst>
  <p:hf hdr="0" ftr="0" dt="0"/>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Trebuchet MS" pitchFamily="34" charset="0"/>
        </a:defRPr>
      </a:lvl2pPr>
      <a:lvl3pPr algn="l" rtl="0" eaLnBrk="1" fontAlgn="base" hangingPunct="1">
        <a:spcBef>
          <a:spcPct val="0"/>
        </a:spcBef>
        <a:spcAft>
          <a:spcPct val="0"/>
        </a:spcAft>
        <a:defRPr sz="3200">
          <a:solidFill>
            <a:schemeClr val="tx2"/>
          </a:solidFill>
          <a:latin typeface="Trebuchet MS" pitchFamily="34" charset="0"/>
        </a:defRPr>
      </a:lvl3pPr>
      <a:lvl4pPr algn="l" rtl="0" eaLnBrk="1" fontAlgn="base" hangingPunct="1">
        <a:spcBef>
          <a:spcPct val="0"/>
        </a:spcBef>
        <a:spcAft>
          <a:spcPct val="0"/>
        </a:spcAft>
        <a:defRPr sz="3200">
          <a:solidFill>
            <a:schemeClr val="tx2"/>
          </a:solidFill>
          <a:latin typeface="Trebuchet MS" pitchFamily="34" charset="0"/>
        </a:defRPr>
      </a:lvl4pPr>
      <a:lvl5pPr algn="l" rtl="0" eaLnBrk="1" fontAlgn="base" hangingPunct="1">
        <a:spcBef>
          <a:spcPct val="0"/>
        </a:spcBef>
        <a:spcAft>
          <a:spcPct val="0"/>
        </a:spcAft>
        <a:defRPr sz="3200">
          <a:solidFill>
            <a:schemeClr val="tx2"/>
          </a:solidFill>
          <a:latin typeface="Trebuchet MS" pitchFamily="34" charset="0"/>
        </a:defRPr>
      </a:lvl5pPr>
      <a:lvl6pPr marL="457200" algn="l" rtl="0" eaLnBrk="1" fontAlgn="base" hangingPunct="1">
        <a:spcBef>
          <a:spcPct val="0"/>
        </a:spcBef>
        <a:spcAft>
          <a:spcPct val="0"/>
        </a:spcAft>
        <a:defRPr sz="3200">
          <a:solidFill>
            <a:schemeClr val="tx2"/>
          </a:solidFill>
          <a:latin typeface="Trebuchet MS" pitchFamily="34" charset="0"/>
        </a:defRPr>
      </a:lvl6pPr>
      <a:lvl7pPr marL="914400" algn="l" rtl="0" eaLnBrk="1" fontAlgn="base" hangingPunct="1">
        <a:spcBef>
          <a:spcPct val="0"/>
        </a:spcBef>
        <a:spcAft>
          <a:spcPct val="0"/>
        </a:spcAft>
        <a:defRPr sz="3200">
          <a:solidFill>
            <a:schemeClr val="tx2"/>
          </a:solidFill>
          <a:latin typeface="Trebuchet MS" pitchFamily="34" charset="0"/>
        </a:defRPr>
      </a:lvl7pPr>
      <a:lvl8pPr marL="1371600" algn="l" rtl="0" eaLnBrk="1" fontAlgn="base" hangingPunct="1">
        <a:spcBef>
          <a:spcPct val="0"/>
        </a:spcBef>
        <a:spcAft>
          <a:spcPct val="0"/>
        </a:spcAft>
        <a:defRPr sz="3200">
          <a:solidFill>
            <a:schemeClr val="tx2"/>
          </a:solidFill>
          <a:latin typeface="Trebuchet MS" pitchFamily="34" charset="0"/>
        </a:defRPr>
      </a:lvl8pPr>
      <a:lvl9pPr marL="1828800" algn="l" rtl="0" eaLnBrk="1" fontAlgn="base" hangingPunct="1">
        <a:spcBef>
          <a:spcPct val="0"/>
        </a:spcBef>
        <a:spcAft>
          <a:spcPct val="0"/>
        </a:spcAft>
        <a:defRPr sz="3200">
          <a:solidFill>
            <a:schemeClr val="tx2"/>
          </a:solidFill>
          <a:latin typeface="Trebuchet MS" pitchFamily="34" charset="0"/>
        </a:defRPr>
      </a:lvl9pPr>
    </p:titleStyle>
    <p:bodyStyle>
      <a:lvl1pPr marL="381000" indent="-381000" algn="l" rtl="0" eaLnBrk="1" fontAlgn="base" hangingPunct="1">
        <a:spcBef>
          <a:spcPct val="20000"/>
        </a:spcBef>
        <a:spcAft>
          <a:spcPct val="20000"/>
        </a:spcAft>
        <a:buAutoNum type="arabicPeriod"/>
        <a:defRPr sz="2400">
          <a:solidFill>
            <a:schemeClr val="tx1"/>
          </a:solidFill>
          <a:latin typeface="+mn-lt"/>
          <a:ea typeface="+mn-ea"/>
          <a:cs typeface="+mn-cs"/>
        </a:defRPr>
      </a:lvl1pPr>
      <a:lvl2pPr marL="838200" indent="-381000" algn="l" rtl="0" eaLnBrk="1" fontAlgn="base" hangingPunct="1">
        <a:spcBef>
          <a:spcPct val="20000"/>
        </a:spcBef>
        <a:spcAft>
          <a:spcPct val="20000"/>
        </a:spcAft>
        <a:buChar char="–"/>
        <a:defRPr sz="2000">
          <a:solidFill>
            <a:schemeClr val="tx1"/>
          </a:solidFill>
          <a:latin typeface="+mn-lt"/>
        </a:defRPr>
      </a:lvl2pPr>
      <a:lvl3pPr marL="1295400" indent="-381000" algn="l" rtl="0" eaLnBrk="1" fontAlgn="base" hangingPunct="1">
        <a:spcBef>
          <a:spcPct val="20000"/>
        </a:spcBef>
        <a:spcAft>
          <a:spcPct val="20000"/>
        </a:spcAft>
        <a:buChar char="•"/>
        <a:defRPr sz="2000">
          <a:solidFill>
            <a:schemeClr val="tx1"/>
          </a:solidFill>
          <a:latin typeface="+mn-lt"/>
        </a:defRPr>
      </a:lvl3pPr>
      <a:lvl4pPr marL="1752600" indent="-381000" algn="l" rtl="0" eaLnBrk="1" fontAlgn="base" hangingPunct="1">
        <a:spcBef>
          <a:spcPct val="20000"/>
        </a:spcBef>
        <a:spcAft>
          <a:spcPct val="20000"/>
        </a:spcAft>
        <a:buChar char="–"/>
        <a:defRPr sz="2000">
          <a:solidFill>
            <a:schemeClr val="tx1"/>
          </a:solidFill>
          <a:latin typeface="+mn-lt"/>
        </a:defRPr>
      </a:lvl4pPr>
      <a:lvl5pPr marL="2209800" indent="-381000" algn="l" rtl="0" eaLnBrk="1" fontAlgn="base" hangingPunct="1">
        <a:spcBef>
          <a:spcPct val="20000"/>
        </a:spcBef>
        <a:spcAft>
          <a:spcPct val="20000"/>
        </a:spcAft>
        <a:buChar char="»"/>
        <a:defRPr sz="2000">
          <a:solidFill>
            <a:schemeClr val="tx1"/>
          </a:solidFill>
          <a:latin typeface="+mn-lt"/>
        </a:defRPr>
      </a:lvl5pPr>
      <a:lvl6pPr marL="2667000" indent="-381000" algn="l" rtl="0" eaLnBrk="1" fontAlgn="base" hangingPunct="1">
        <a:spcBef>
          <a:spcPct val="20000"/>
        </a:spcBef>
        <a:spcAft>
          <a:spcPct val="20000"/>
        </a:spcAft>
        <a:buChar char="»"/>
        <a:defRPr sz="2000">
          <a:solidFill>
            <a:schemeClr val="tx1"/>
          </a:solidFill>
          <a:latin typeface="+mn-lt"/>
        </a:defRPr>
      </a:lvl6pPr>
      <a:lvl7pPr marL="3124200" indent="-381000" algn="l" rtl="0" eaLnBrk="1" fontAlgn="base" hangingPunct="1">
        <a:spcBef>
          <a:spcPct val="20000"/>
        </a:spcBef>
        <a:spcAft>
          <a:spcPct val="20000"/>
        </a:spcAft>
        <a:buChar char="»"/>
        <a:defRPr sz="2000">
          <a:solidFill>
            <a:schemeClr val="tx1"/>
          </a:solidFill>
          <a:latin typeface="+mn-lt"/>
        </a:defRPr>
      </a:lvl7pPr>
      <a:lvl8pPr marL="3581400" indent="-381000" algn="l" rtl="0" eaLnBrk="1" fontAlgn="base" hangingPunct="1">
        <a:spcBef>
          <a:spcPct val="20000"/>
        </a:spcBef>
        <a:spcAft>
          <a:spcPct val="20000"/>
        </a:spcAft>
        <a:buChar char="»"/>
        <a:defRPr sz="2000">
          <a:solidFill>
            <a:schemeClr val="tx1"/>
          </a:solidFill>
          <a:latin typeface="+mn-lt"/>
        </a:defRPr>
      </a:lvl8pPr>
      <a:lvl9pPr marL="4038600" indent="-381000" algn="l" rtl="0" eaLnBrk="1" fontAlgn="base" hangingPunct="1">
        <a:spcBef>
          <a:spcPct val="20000"/>
        </a:spcBef>
        <a:spcAft>
          <a:spcPct val="2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tiff"/></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142844" y="1214422"/>
            <a:ext cx="8847169" cy="254319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defRPr/>
            </a:pPr>
            <a:r>
              <a:rPr lang="pl-PL" sz="3600" kern="0" dirty="0">
                <a:solidFill>
                  <a:schemeClr val="tx2"/>
                </a:solidFill>
                <a:latin typeface="+mj-lt"/>
                <a:ea typeface="+mj-ea"/>
                <a:cs typeface="+mj-cs"/>
              </a:rPr>
              <a:t>Długofalowy wpływ zmian w systemie emerytalnym na sytuację materialną świadczeniobiorców </a:t>
            </a:r>
            <a:endParaRPr kumimoji="0" lang="pl-PL" sz="2400" i="0" u="none" strike="noStrike" kern="0" cap="none" spc="0" normalizeH="0" baseline="0" dirty="0">
              <a:ln>
                <a:noFill/>
              </a:ln>
              <a:solidFill>
                <a:schemeClr val="tx2"/>
              </a:solidFill>
              <a:effectLst/>
              <a:uLnTx/>
              <a:uFillTx/>
              <a:latin typeface="+mj-lt"/>
              <a:ea typeface="+mj-ea"/>
              <a:cs typeface="+mj-cs"/>
            </a:endParaRPr>
          </a:p>
        </p:txBody>
      </p:sp>
      <p:sp>
        <p:nvSpPr>
          <p:cNvPr id="7" name="Subtitle 5"/>
          <p:cNvSpPr>
            <a:spLocks noGrp="1"/>
          </p:cNvSpPr>
          <p:nvPr>
            <p:ph type="subTitle" idx="1"/>
          </p:nvPr>
        </p:nvSpPr>
        <p:spPr>
          <a:xfrm>
            <a:off x="3440113" y="4195763"/>
            <a:ext cx="5019675" cy="2227262"/>
          </a:xfrm>
        </p:spPr>
        <p:txBody>
          <a:bodyPr anchor="b"/>
          <a:lstStyle/>
          <a:p>
            <a:endParaRPr lang="pl-PL" sz="2000" dirty="0"/>
          </a:p>
          <a:p>
            <a:endParaRPr lang="pl-PL" sz="2000" dirty="0"/>
          </a:p>
          <a:p>
            <a:endParaRPr lang="pl-PL" sz="2000" dirty="0"/>
          </a:p>
          <a:p>
            <a:endParaRPr lang="pl-PL" sz="2000" dirty="0"/>
          </a:p>
          <a:p>
            <a:endParaRPr lang="pl-PL" sz="2000" dirty="0"/>
          </a:p>
          <a:p>
            <a:r>
              <a:rPr lang="pl-PL" sz="2000" dirty="0"/>
              <a:t>Krzysztof Hagemejer</a:t>
            </a:r>
          </a:p>
          <a:p>
            <a:pPr>
              <a:spcBef>
                <a:spcPts val="0"/>
              </a:spcBef>
              <a:spcAft>
                <a:spcPts val="0"/>
              </a:spcAft>
            </a:pPr>
            <a:r>
              <a:rPr lang="pl-PL" sz="2000" dirty="0"/>
              <a:t>Profesor w Hochschule Bonn-Rhein-Sieg</a:t>
            </a:r>
          </a:p>
          <a:p>
            <a:pPr>
              <a:spcBef>
                <a:spcPts val="0"/>
              </a:spcBef>
              <a:spcAft>
                <a:spcPts val="0"/>
              </a:spcAft>
            </a:pPr>
            <a:r>
              <a:rPr lang="pl-PL" sz="2000" dirty="0"/>
              <a:t>ICRA – Warszawa</a:t>
            </a:r>
          </a:p>
          <a:p>
            <a:pPr>
              <a:spcBef>
                <a:spcPts val="0"/>
              </a:spcBef>
              <a:spcAft>
                <a:spcPts val="0"/>
              </a:spcAft>
            </a:pPr>
            <a:r>
              <a:rPr lang="pl-PL" sz="2000" dirty="0"/>
              <a:t>Collegium Civitas - Warszawa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131CC-4C78-884E-88C7-1928F7B93BBD}"/>
              </a:ext>
            </a:extLst>
          </p:cNvPr>
          <p:cNvSpPr>
            <a:spLocks noGrp="1"/>
          </p:cNvSpPr>
          <p:nvPr>
            <p:ph type="title"/>
          </p:nvPr>
        </p:nvSpPr>
        <p:spPr>
          <a:xfrm>
            <a:off x="395536" y="411163"/>
            <a:ext cx="8748464" cy="1433661"/>
          </a:xfrm>
        </p:spPr>
        <p:txBody>
          <a:bodyPr/>
          <a:lstStyle/>
          <a:p>
            <a:pPr algn="ctr"/>
            <a:r>
              <a:rPr lang="pl-PL" sz="2400" dirty="0"/>
              <a:t>Liczba lat ciągłego opłacania składek niezbędna do ubierania kapitału składkowego wystarczającego do sfinansowania emerytury na poziomie minimalnym dla osób o zarobkach na poziomie minimalnego wynagrodzenia</a:t>
            </a:r>
          </a:p>
        </p:txBody>
      </p:sp>
      <p:pic>
        <p:nvPicPr>
          <p:cNvPr id="5" name="Content Placeholder 4">
            <a:extLst>
              <a:ext uri="{FF2B5EF4-FFF2-40B4-BE49-F238E27FC236}">
                <a16:creationId xmlns:a16="http://schemas.microsoft.com/office/drawing/2014/main" id="{1EC56B12-6C31-A94A-A9D4-29D87F0456B6}"/>
              </a:ext>
            </a:extLst>
          </p:cNvPr>
          <p:cNvPicPr>
            <a:picLocks noGrp="1" noChangeAspect="1"/>
          </p:cNvPicPr>
          <p:nvPr>
            <p:ph idx="1"/>
          </p:nvPr>
        </p:nvPicPr>
        <p:blipFill>
          <a:blip r:embed="rId2"/>
          <a:stretch>
            <a:fillRect/>
          </a:stretch>
        </p:blipFill>
        <p:spPr>
          <a:xfrm>
            <a:off x="53256" y="1844824"/>
            <a:ext cx="9122110" cy="5013176"/>
          </a:xfrm>
          <a:prstGeom prst="rect">
            <a:avLst/>
          </a:prstGeom>
        </p:spPr>
      </p:pic>
      <p:sp>
        <p:nvSpPr>
          <p:cNvPr id="4" name="Slide Number Placeholder 3">
            <a:extLst>
              <a:ext uri="{FF2B5EF4-FFF2-40B4-BE49-F238E27FC236}">
                <a16:creationId xmlns:a16="http://schemas.microsoft.com/office/drawing/2014/main" id="{696ACC35-0765-BD4B-9F3C-B91F087834BE}"/>
              </a:ext>
            </a:extLst>
          </p:cNvPr>
          <p:cNvSpPr>
            <a:spLocks noGrp="1"/>
          </p:cNvSpPr>
          <p:nvPr>
            <p:ph type="sldNum" sz="quarter" idx="10"/>
          </p:nvPr>
        </p:nvSpPr>
        <p:spPr/>
        <p:txBody>
          <a:bodyPr/>
          <a:lstStyle/>
          <a:p>
            <a:pPr>
              <a:defRPr/>
            </a:pPr>
            <a:fld id="{C01BBC23-2F9C-473E-9DD9-D2E20D4DA587}" type="slidenum">
              <a:rPr lang="en-GB" smtClean="0"/>
              <a:pPr>
                <a:defRPr/>
              </a:pPr>
              <a:t>9</a:t>
            </a:fld>
            <a:r>
              <a:rPr lang="en-GB"/>
              <a:t> </a:t>
            </a:r>
            <a:endParaRPr lang="en-GB" dirty="0"/>
          </a:p>
        </p:txBody>
      </p:sp>
    </p:spTree>
    <p:extLst>
      <p:ext uri="{BB962C8B-B14F-4D97-AF65-F5344CB8AC3E}">
        <p14:creationId xmlns:p14="http://schemas.microsoft.com/office/powerpoint/2010/main" val="1478170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43600" y="211162"/>
            <a:ext cx="8032750" cy="1417638"/>
          </a:xfrm>
        </p:spPr>
        <p:txBody>
          <a:bodyPr anchor="ctr" anchorCtr="1"/>
          <a:lstStyle/>
          <a:p>
            <a:pPr algn="ctr"/>
            <a:r>
              <a:rPr lang="pl-PL" dirty="0"/>
              <a:t>Dylematy polskiego systemu emerytalnego z punktu widzenia jego roli w przeciwdziałaniu ubóstwu na starość</a:t>
            </a:r>
          </a:p>
        </p:txBody>
      </p:sp>
      <p:sp>
        <p:nvSpPr>
          <p:cNvPr id="3" name="Content Placeholder 2"/>
          <p:cNvSpPr>
            <a:spLocks noGrp="1"/>
          </p:cNvSpPr>
          <p:nvPr>
            <p:ph idx="1"/>
          </p:nvPr>
        </p:nvSpPr>
        <p:spPr>
          <a:xfrm>
            <a:off x="263526" y="1628800"/>
            <a:ext cx="8423274" cy="5092675"/>
          </a:xfrm>
        </p:spPr>
        <p:txBody>
          <a:bodyPr anchor="ctr" anchorCtr="1"/>
          <a:lstStyle/>
          <a:p>
            <a:pPr>
              <a:buClr>
                <a:schemeClr val="accent2">
                  <a:lumMod val="75000"/>
                </a:schemeClr>
              </a:buClr>
              <a:buFont typeface="Trebuchet MS" pitchFamily="34" charset="0"/>
              <a:buChar char="●"/>
              <a:defRPr/>
            </a:pPr>
            <a:r>
              <a:rPr lang="pl-PL" sz="2000" dirty="0"/>
              <a:t>Stopy zastąpienia osób objętych całkowicie zreformowanym systemem emerytalnym administrowanym przez ZUS będą ulegać systematycznemu obniżeniu </a:t>
            </a:r>
            <a:r>
              <a:rPr lang="mr-IN" sz="2000" dirty="0"/>
              <a:t>–</a:t>
            </a:r>
            <a:r>
              <a:rPr lang="pl-PL" sz="2000" dirty="0"/>
              <a:t> nawet jeśli kolejne kohorty będą mieć za sobą coraz dłuższe okresy płacenia składek i przechodzić na emeryturę coraz później</a:t>
            </a:r>
          </a:p>
          <a:p>
            <a:pPr>
              <a:buClr>
                <a:schemeClr val="accent2">
                  <a:lumMod val="75000"/>
                </a:schemeClr>
              </a:buClr>
              <a:buFont typeface="Trebuchet MS" pitchFamily="34" charset="0"/>
              <a:buChar char="●"/>
              <a:defRPr/>
            </a:pPr>
            <a:r>
              <a:rPr lang="pl-PL" sz="2000" dirty="0"/>
              <a:t>Obniżanie się stóp zastąpienia wynika z dwóch czynników:</a:t>
            </a:r>
          </a:p>
          <a:p>
            <a:pPr lvl="1">
              <a:buClr>
                <a:schemeClr val="accent2">
                  <a:lumMod val="75000"/>
                </a:schemeClr>
              </a:buClr>
              <a:buFont typeface="Trebuchet MS" pitchFamily="34" charset="0"/>
              <a:buChar char="●"/>
              <a:defRPr/>
            </a:pPr>
            <a:r>
              <a:rPr lang="pl-PL" sz="1600" dirty="0"/>
              <a:t>Rosnąca oczekiwana długość życia</a:t>
            </a:r>
          </a:p>
          <a:p>
            <a:pPr lvl="1">
              <a:buClr>
                <a:schemeClr val="accent2">
                  <a:lumMod val="75000"/>
                </a:schemeClr>
              </a:buClr>
              <a:buFont typeface="Trebuchet MS" pitchFamily="34" charset="0"/>
              <a:buChar char="●"/>
              <a:defRPr/>
            </a:pPr>
            <a:r>
              <a:rPr lang="pl-PL" sz="1600" dirty="0"/>
              <a:t>Waloryzacja kapitału składkowego w przyszłości znacząco niższa niż wzrost przeciętnego wynagrodzenia</a:t>
            </a:r>
          </a:p>
          <a:p>
            <a:pPr>
              <a:buClr>
                <a:schemeClr val="accent2">
                  <a:lumMod val="75000"/>
                </a:schemeClr>
              </a:buClr>
              <a:buFont typeface="Trebuchet MS" pitchFamily="34" charset="0"/>
              <a:buChar char="●"/>
              <a:defRPr/>
            </a:pPr>
            <a:r>
              <a:rPr lang="pl-PL" sz="2000" dirty="0"/>
              <a:t>Niskie stopy zastąpienia nie ochronią przed ubóstwem osób o niskich zarobkach lub przerywanych karierach zawodowych</a:t>
            </a:r>
          </a:p>
          <a:p>
            <a:pPr>
              <a:buClr>
                <a:schemeClr val="accent2">
                  <a:lumMod val="75000"/>
                </a:schemeClr>
              </a:buClr>
              <a:buFont typeface="Trebuchet MS" pitchFamily="34" charset="0"/>
              <a:buChar char="●"/>
              <a:defRPr/>
            </a:pPr>
            <a:r>
              <a:rPr lang="pl-PL" sz="2000" dirty="0"/>
              <a:t>Jakimi instrumentami zagwarantować minimalne bezpieczeństwo dochodowe na starość przeciwdziałające ubóstwu?</a:t>
            </a:r>
          </a:p>
        </p:txBody>
      </p:sp>
    </p:spTree>
    <p:extLst>
      <p:ext uri="{BB962C8B-B14F-4D97-AF65-F5344CB8AC3E}">
        <p14:creationId xmlns:p14="http://schemas.microsoft.com/office/powerpoint/2010/main" val="980246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7A9E6-023F-DA44-83A5-767C623A05BE}"/>
              </a:ext>
            </a:extLst>
          </p:cNvPr>
          <p:cNvSpPr>
            <a:spLocks noGrp="1"/>
          </p:cNvSpPr>
          <p:nvPr>
            <p:ph type="title"/>
          </p:nvPr>
        </p:nvSpPr>
        <p:spPr>
          <a:xfrm>
            <a:off x="395536" y="274638"/>
            <a:ext cx="8568952" cy="1143000"/>
          </a:xfrm>
        </p:spPr>
        <p:txBody>
          <a:bodyPr/>
          <a:lstStyle/>
          <a:p>
            <a:pPr algn="ctr"/>
            <a:r>
              <a:rPr lang="pl-PL" dirty="0"/>
              <a:t>Przyszłe stopy zastąpienia w zależności od wieku przejścia na emeryturę</a:t>
            </a:r>
          </a:p>
        </p:txBody>
      </p:sp>
      <p:sp>
        <p:nvSpPr>
          <p:cNvPr id="4" name="Slide Number Placeholder 3">
            <a:extLst>
              <a:ext uri="{FF2B5EF4-FFF2-40B4-BE49-F238E27FC236}">
                <a16:creationId xmlns:a16="http://schemas.microsoft.com/office/drawing/2014/main" id="{79F76347-82C7-844D-B80C-3D6CB142FB11}"/>
              </a:ext>
            </a:extLst>
          </p:cNvPr>
          <p:cNvSpPr>
            <a:spLocks noGrp="1"/>
          </p:cNvSpPr>
          <p:nvPr>
            <p:ph type="sldNum" sz="quarter" idx="10"/>
          </p:nvPr>
        </p:nvSpPr>
        <p:spPr/>
        <p:txBody>
          <a:bodyPr/>
          <a:lstStyle/>
          <a:p>
            <a:pPr>
              <a:defRPr/>
            </a:pPr>
            <a:fld id="{C01BBC23-2F9C-473E-9DD9-D2E20D4DA587}" type="slidenum">
              <a:rPr lang="en-GB" smtClean="0"/>
              <a:pPr>
                <a:defRPr/>
              </a:pPr>
              <a:t>11</a:t>
            </a:fld>
            <a:r>
              <a:rPr lang="en-GB"/>
              <a:t> </a:t>
            </a:r>
            <a:endParaRPr lang="en-GB" dirty="0"/>
          </a:p>
        </p:txBody>
      </p:sp>
      <p:pic>
        <p:nvPicPr>
          <p:cNvPr id="5" name="Picture 4">
            <a:extLst>
              <a:ext uri="{FF2B5EF4-FFF2-40B4-BE49-F238E27FC236}">
                <a16:creationId xmlns:a16="http://schemas.microsoft.com/office/drawing/2014/main" id="{B4BED929-544A-C548-BB75-63F8658E16D6}"/>
              </a:ext>
            </a:extLst>
          </p:cNvPr>
          <p:cNvPicPr>
            <a:picLocks noChangeAspect="1"/>
          </p:cNvPicPr>
          <p:nvPr/>
        </p:nvPicPr>
        <p:blipFill>
          <a:blip r:embed="rId2"/>
          <a:stretch>
            <a:fillRect/>
          </a:stretch>
        </p:blipFill>
        <p:spPr>
          <a:xfrm>
            <a:off x="0" y="1733549"/>
            <a:ext cx="8964488" cy="4987925"/>
          </a:xfrm>
          <a:prstGeom prst="rect">
            <a:avLst/>
          </a:prstGeom>
        </p:spPr>
      </p:pic>
    </p:spTree>
    <p:extLst>
      <p:ext uri="{BB962C8B-B14F-4D97-AF65-F5344CB8AC3E}">
        <p14:creationId xmlns:p14="http://schemas.microsoft.com/office/powerpoint/2010/main" val="2239051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689" y="332656"/>
            <a:ext cx="9144000" cy="774098"/>
          </a:xfrm>
        </p:spPr>
        <p:txBody>
          <a:bodyPr anchor="ctr" anchorCtr="1"/>
          <a:lstStyle/>
          <a:p>
            <a:pPr algn="ctr"/>
            <a:r>
              <a:rPr lang="pl-PL" dirty="0"/>
              <a:t>Prognozowane stopy zastąpienia w zależności od sposobu waloryzacji kapitału składkowego</a:t>
            </a:r>
          </a:p>
        </p:txBody>
      </p:sp>
      <p:pic>
        <p:nvPicPr>
          <p:cNvPr id="3" name="Picture 2"/>
          <p:cNvPicPr>
            <a:picLocks noChangeAspect="1"/>
          </p:cNvPicPr>
          <p:nvPr/>
        </p:nvPicPr>
        <p:blipFill>
          <a:blip r:embed="rId3"/>
          <a:stretch>
            <a:fillRect/>
          </a:stretch>
        </p:blipFill>
        <p:spPr>
          <a:xfrm>
            <a:off x="-8689" y="1268760"/>
            <a:ext cx="9144000" cy="5589240"/>
          </a:xfrm>
          <a:prstGeom prst="rect">
            <a:avLst/>
          </a:prstGeom>
        </p:spPr>
      </p:pic>
    </p:spTree>
    <p:extLst>
      <p:ext uri="{BB962C8B-B14F-4D97-AF65-F5344CB8AC3E}">
        <p14:creationId xmlns:p14="http://schemas.microsoft.com/office/powerpoint/2010/main" val="3167130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12117" y="188640"/>
            <a:ext cx="8032750" cy="1417638"/>
          </a:xfrm>
        </p:spPr>
        <p:txBody>
          <a:bodyPr anchor="ctr" anchorCtr="1"/>
          <a:lstStyle/>
          <a:p>
            <a:pPr algn="ctr"/>
            <a:r>
              <a:rPr lang="pl-PL" dirty="0"/>
              <a:t>Alternatywne polityki</a:t>
            </a:r>
          </a:p>
        </p:txBody>
      </p:sp>
      <p:sp>
        <p:nvSpPr>
          <p:cNvPr id="3" name="Content Placeholder 2"/>
          <p:cNvSpPr>
            <a:spLocks noGrp="1"/>
          </p:cNvSpPr>
          <p:nvPr>
            <p:ph idx="1"/>
          </p:nvPr>
        </p:nvSpPr>
        <p:spPr>
          <a:xfrm>
            <a:off x="0" y="1844823"/>
            <a:ext cx="9144000" cy="4977335"/>
          </a:xfrm>
        </p:spPr>
        <p:txBody>
          <a:bodyPr anchor="ctr" anchorCtr="1"/>
          <a:lstStyle/>
          <a:p>
            <a:pPr>
              <a:buClr>
                <a:schemeClr val="accent2">
                  <a:lumMod val="75000"/>
                </a:schemeClr>
              </a:buClr>
              <a:buFont typeface="Trebuchet MS" pitchFamily="34" charset="0"/>
              <a:buChar char="●"/>
              <a:defRPr/>
            </a:pPr>
            <a:r>
              <a:rPr lang="pl-PL" sz="2000" dirty="0"/>
              <a:t>Zmiana metody waloryzacji kapitału składkowego oraz sposobu obliczania emerytury (np. ”annuity </a:t>
            </a:r>
            <a:r>
              <a:rPr lang="pl-PL" sz="2000" dirty="0" err="1"/>
              <a:t>factor</a:t>
            </a:r>
            <a:r>
              <a:rPr lang="pl-PL" sz="2000" dirty="0"/>
              <a:t>” liczony tak jak w Szwecji a nie prosta oczekiwana długość życia) podniesie stopy zastąpienia ale będzie kosztowna dla finansów publicznych</a:t>
            </a:r>
            <a:r>
              <a:rPr lang="pl-PL" sz="2000" dirty="0">
                <a:hlinkClick r:id="rId3" action="ppaction://hlinksldjump"/>
              </a:rPr>
              <a:t> </a:t>
            </a:r>
            <a:endParaRPr lang="pl-PL" sz="2000" dirty="0"/>
          </a:p>
          <a:p>
            <a:pPr>
              <a:buClr>
                <a:schemeClr val="accent2">
                  <a:lumMod val="75000"/>
                </a:schemeClr>
              </a:buClr>
              <a:buFont typeface="Trebuchet MS" pitchFamily="34" charset="0"/>
              <a:buChar char="●"/>
              <a:defRPr/>
            </a:pPr>
            <a:r>
              <a:rPr lang="pl-PL" sz="2000" dirty="0"/>
              <a:t>Waloryzacja minimalnej emerytury zgodnie ze wzrostem przeciętnego wynagrodzenia da skuteczniejszą ochronę prze ubóstwem ale spowoduje, że znaczna część przyszłych emerytur będzie w wysokości minimalnej co wiązać się będzie też ze znaczącymi dodatkowymi kosztami oraz może zniechęcać do płacenia składek od całości wynagrodzeń</a:t>
            </a:r>
            <a:r>
              <a:rPr lang="pl-PL" sz="2000" dirty="0">
                <a:hlinkClick r:id="" action="ppaction://noaction"/>
              </a:rPr>
              <a:t> </a:t>
            </a:r>
            <a:endParaRPr lang="pl-PL" sz="2000" dirty="0"/>
          </a:p>
          <a:p>
            <a:pPr>
              <a:buClr>
                <a:schemeClr val="accent2">
                  <a:lumMod val="75000"/>
                </a:schemeClr>
              </a:buClr>
              <a:buFont typeface="Trebuchet MS" pitchFamily="34" charset="0"/>
              <a:buChar char="●"/>
              <a:defRPr/>
            </a:pPr>
            <a:r>
              <a:rPr lang="pl-PL" sz="2000" dirty="0"/>
              <a:t>Powszechna emerytur bazowa jako zerowy filar systemu emerytalnego także wymaga dodatkowych środków ale nie zniechęca do płacenia składek oraz realizuje powszechność minimalnych gwarancji bezpieczeństwa dochodowego oraz pozwoli zmniejszyć wydatki na pomoc społeczną i KRUS</a:t>
            </a:r>
          </a:p>
          <a:p>
            <a:pPr>
              <a:buClr>
                <a:schemeClr val="accent2">
                  <a:lumMod val="75000"/>
                </a:schemeClr>
              </a:buClr>
              <a:buFont typeface="Trebuchet MS" pitchFamily="34" charset="0"/>
              <a:buChar char="●"/>
              <a:defRPr/>
            </a:pPr>
            <a:r>
              <a:rPr lang="pl-PL" sz="2000" dirty="0"/>
              <a:t>Potrzebna publiczna dyskusja o priorytetach</a:t>
            </a:r>
          </a:p>
        </p:txBody>
      </p:sp>
    </p:spTree>
    <p:extLst>
      <p:ext uri="{BB962C8B-B14F-4D97-AF65-F5344CB8AC3E}">
        <p14:creationId xmlns:p14="http://schemas.microsoft.com/office/powerpoint/2010/main" val="3436341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63525" y="274638"/>
            <a:ext cx="8032750" cy="1318158"/>
          </a:xfrm>
        </p:spPr>
        <p:txBody>
          <a:bodyPr/>
          <a:lstStyle/>
          <a:p>
            <a:pPr algn="ctr"/>
            <a:r>
              <a:rPr lang="pl-PL" b="1" dirty="0"/>
              <a:t>System emerytalny</a:t>
            </a:r>
          </a:p>
        </p:txBody>
      </p:sp>
      <p:sp>
        <p:nvSpPr>
          <p:cNvPr id="3" name="Content Placeholder 2"/>
          <p:cNvSpPr>
            <a:spLocks noGrp="1"/>
          </p:cNvSpPr>
          <p:nvPr>
            <p:ph idx="1"/>
          </p:nvPr>
        </p:nvSpPr>
        <p:spPr>
          <a:xfrm>
            <a:off x="0" y="1772816"/>
            <a:ext cx="9144000" cy="5085184"/>
          </a:xfrm>
        </p:spPr>
        <p:txBody>
          <a:bodyPr anchor="ctr" anchorCtr="0"/>
          <a:lstStyle/>
          <a:p>
            <a:pPr>
              <a:buClr>
                <a:schemeClr val="accent2">
                  <a:lumMod val="75000"/>
                </a:schemeClr>
              </a:buClr>
              <a:buFont typeface="Trebuchet MS" pitchFamily="34" charset="0"/>
              <a:buChar char="●"/>
              <a:defRPr/>
            </a:pPr>
            <a:r>
              <a:rPr lang="pl-PL" dirty="0"/>
              <a:t>System emerytalny – w każdym kraju składa się z różnych programów emerytalnych (składowych – nieskładkowych, publicznych – prywatnych, obowiązkowych – dobrowolnych)</a:t>
            </a:r>
          </a:p>
          <a:p>
            <a:pPr>
              <a:buClr>
                <a:schemeClr val="accent2">
                  <a:lumMod val="75000"/>
                </a:schemeClr>
              </a:buClr>
              <a:buFont typeface="Trebuchet MS" pitchFamily="34" charset="0"/>
              <a:buChar char="●"/>
              <a:defRPr/>
            </a:pPr>
            <a:r>
              <a:rPr lang="pl-PL" dirty="0"/>
              <a:t>Polski system emerytalny tworzą programy administrowane przez ZUS, KRUS, dla służb mundurowych i podobne, gwarancja minimalnej emerytury, dodatek pielęgnacyjny, pomoc społeczna</a:t>
            </a:r>
          </a:p>
          <a:p>
            <a:pPr>
              <a:buClr>
                <a:schemeClr val="accent2">
                  <a:lumMod val="75000"/>
                </a:schemeClr>
              </a:buClr>
              <a:buFont typeface="Trebuchet MS" pitchFamily="34" charset="0"/>
              <a:buChar char="●"/>
              <a:defRPr/>
            </a:pPr>
            <a:endParaRPr lang="pl-PL" dirty="0"/>
          </a:p>
        </p:txBody>
      </p:sp>
    </p:spTree>
    <p:extLst>
      <p:ext uri="{BB962C8B-B14F-4D97-AF65-F5344CB8AC3E}">
        <p14:creationId xmlns:p14="http://schemas.microsoft.com/office/powerpoint/2010/main" val="2665827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63525" y="274638"/>
            <a:ext cx="8032750" cy="1318158"/>
          </a:xfrm>
        </p:spPr>
        <p:txBody>
          <a:bodyPr/>
          <a:lstStyle/>
          <a:p>
            <a:pPr algn="ctr"/>
            <a:r>
              <a:rPr lang="pl-PL" b="1" dirty="0"/>
              <a:t>Adekwatny system emerytalny – proponowana definicja</a:t>
            </a:r>
          </a:p>
        </p:txBody>
      </p:sp>
      <p:sp>
        <p:nvSpPr>
          <p:cNvPr id="3" name="Content Placeholder 2"/>
          <p:cNvSpPr>
            <a:spLocks noGrp="1"/>
          </p:cNvSpPr>
          <p:nvPr>
            <p:ph idx="1"/>
          </p:nvPr>
        </p:nvSpPr>
        <p:spPr>
          <a:xfrm>
            <a:off x="0" y="1772816"/>
            <a:ext cx="9144000" cy="5085184"/>
          </a:xfrm>
        </p:spPr>
        <p:txBody>
          <a:bodyPr lIns="90000" anchor="ctr" anchorCtr="0">
            <a:normAutofit lnSpcReduction="10000"/>
          </a:bodyPr>
          <a:lstStyle/>
          <a:p>
            <a:pPr>
              <a:buClr>
                <a:schemeClr val="accent2">
                  <a:lumMod val="75000"/>
                </a:schemeClr>
              </a:buClr>
              <a:buFont typeface="Trebuchet MS" pitchFamily="34" charset="0"/>
              <a:buChar char="●"/>
              <a:defRPr/>
            </a:pPr>
            <a:r>
              <a:rPr lang="pl-PL" dirty="0"/>
              <a:t>Adekwatny jest system emerytalny, w którym:</a:t>
            </a:r>
          </a:p>
          <a:p>
            <a:pPr lvl="1">
              <a:buClr>
                <a:schemeClr val="accent2">
                  <a:lumMod val="75000"/>
                </a:schemeClr>
              </a:buClr>
              <a:buFont typeface="Trebuchet MS" pitchFamily="34" charset="0"/>
              <a:buChar char="●"/>
              <a:defRPr/>
            </a:pPr>
            <a:r>
              <a:rPr lang="pl-PL" dirty="0"/>
              <a:t>Łączny poziom świadczeń z różnych elementów systemu </a:t>
            </a:r>
            <a:r>
              <a:rPr lang="pl-PL" b="1" i="1" dirty="0"/>
              <a:t>adekwatnie</a:t>
            </a:r>
            <a:r>
              <a:rPr lang="pl-PL" dirty="0"/>
              <a:t> (zarówno w momencie przejścia na emeryturę jak i później) wspiera realizację uzgodnionych celów polityki społecznej w zakresie bezpieczeństwa dochodowego osób starszych, w tym </a:t>
            </a:r>
            <a:r>
              <a:rPr lang="pl-PL" b="1" i="1" dirty="0"/>
              <a:t>co najmniej</a:t>
            </a:r>
            <a:r>
              <a:rPr lang="pl-PL" dirty="0"/>
              <a:t>:  </a:t>
            </a:r>
          </a:p>
          <a:p>
            <a:pPr lvl="2">
              <a:buClr>
                <a:schemeClr val="accent2">
                  <a:lumMod val="75000"/>
                </a:schemeClr>
              </a:buClr>
              <a:buFont typeface="Trebuchet MS" pitchFamily="34" charset="0"/>
              <a:buChar char="●"/>
              <a:defRPr/>
            </a:pPr>
            <a:r>
              <a:rPr lang="pl-PL" b="1" i="1" dirty="0"/>
              <a:t>przeciwdziała ubóstwu na starość </a:t>
            </a:r>
          </a:p>
          <a:p>
            <a:pPr lvl="1">
              <a:buClr>
                <a:schemeClr val="accent2">
                  <a:lumMod val="75000"/>
                </a:schemeClr>
              </a:buClr>
              <a:buFont typeface="Trebuchet MS" pitchFamily="34" charset="0"/>
              <a:buChar char="●"/>
              <a:defRPr/>
            </a:pPr>
            <a:r>
              <a:rPr lang="pl-PL" dirty="0"/>
              <a:t>Ludzie kończą aktywność zawodową na rynku pracy i przechodzą na emeryturę w wieku, który jest </a:t>
            </a:r>
            <a:r>
              <a:rPr lang="pl-PL" b="1" i="1" dirty="0"/>
              <a:t>adekwatny</a:t>
            </a:r>
            <a:r>
              <a:rPr lang="pl-PL" dirty="0"/>
              <a:t> do ich stanu zdrowia, zdolności do pracy, możliwości kontynuacji zatrudnienia oraz oczekiwanej długości trwania życia w momencie przejścia na emeryturę  </a:t>
            </a:r>
          </a:p>
          <a:p>
            <a:pPr lvl="1">
              <a:buClr>
                <a:schemeClr val="accent2">
                  <a:lumMod val="75000"/>
                </a:schemeClr>
              </a:buClr>
              <a:buFont typeface="Trebuchet MS" pitchFamily="34" charset="0"/>
              <a:buChar char="●"/>
              <a:defRPr/>
            </a:pPr>
            <a:r>
              <a:rPr lang="pl-PL" dirty="0"/>
              <a:t>Poziom składek i podatków niezbędny do sfinansowania świadczeń na „adekwatnym” poziomie pobieranych począwszy od „adekwatnego” wieku, odzwierciedla skłonność do ich płacenia przez wszystkich płacących podatki i składki interesariuszy (a więc jest też </a:t>
            </a:r>
            <a:r>
              <a:rPr lang="pl-PL" b="1" i="1" dirty="0"/>
              <a:t>adekwatny</a:t>
            </a:r>
            <a:r>
              <a:rPr lang="pl-PL" dirty="0"/>
              <a:t>)</a:t>
            </a:r>
          </a:p>
        </p:txBody>
      </p:sp>
    </p:spTree>
    <p:extLst>
      <p:ext uri="{BB962C8B-B14F-4D97-AF65-F5344CB8AC3E}">
        <p14:creationId xmlns:p14="http://schemas.microsoft.com/office/powerpoint/2010/main" val="454510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63525" y="274638"/>
            <a:ext cx="8032750" cy="1318158"/>
          </a:xfrm>
        </p:spPr>
        <p:txBody>
          <a:bodyPr/>
          <a:lstStyle/>
          <a:p>
            <a:pPr algn="ctr"/>
            <a:r>
              <a:rPr lang="pl-PL" b="1" dirty="0"/>
              <a:t>Adekwatny system emerytalny – czy i jak możliwy?</a:t>
            </a:r>
          </a:p>
        </p:txBody>
      </p:sp>
      <p:sp>
        <p:nvSpPr>
          <p:cNvPr id="3" name="Content Placeholder 2"/>
          <p:cNvSpPr>
            <a:spLocks noGrp="1"/>
          </p:cNvSpPr>
          <p:nvPr>
            <p:ph idx="1"/>
          </p:nvPr>
        </p:nvSpPr>
        <p:spPr>
          <a:xfrm>
            <a:off x="0" y="1772816"/>
            <a:ext cx="9144000" cy="5085184"/>
          </a:xfrm>
        </p:spPr>
        <p:txBody>
          <a:bodyPr lIns="90000" anchor="ctr" anchorCtr="0">
            <a:normAutofit fontScale="85000" lnSpcReduction="20000"/>
          </a:bodyPr>
          <a:lstStyle/>
          <a:p>
            <a:pPr>
              <a:buClr>
                <a:schemeClr val="accent2">
                  <a:lumMod val="75000"/>
                </a:schemeClr>
              </a:buClr>
              <a:buFont typeface="Trebuchet MS" pitchFamily="34" charset="0"/>
              <a:buChar char="●"/>
              <a:defRPr/>
            </a:pPr>
            <a:r>
              <a:rPr lang="pl-PL" dirty="0"/>
              <a:t>Adekwatność we wszystkich jej wymiarach powinna być definiowana ((i re-definiowana) w dialogu społecznych pomiędzy wszystkimi interesariuszami.</a:t>
            </a:r>
          </a:p>
          <a:p>
            <a:pPr>
              <a:buClr>
                <a:schemeClr val="accent2">
                  <a:lumMod val="75000"/>
                </a:schemeClr>
              </a:buClr>
              <a:buFont typeface="Trebuchet MS" pitchFamily="34" charset="0"/>
              <a:buChar char="●"/>
              <a:defRPr/>
            </a:pPr>
            <a:r>
              <a:rPr lang="pl-PL" dirty="0"/>
              <a:t>Powinna też brać pod uwagę ratyfikowane przez Polskę umowy międzynarodowe (Konwencja MOP no 102)</a:t>
            </a:r>
          </a:p>
          <a:p>
            <a:pPr>
              <a:buClr>
                <a:schemeClr val="accent2">
                  <a:lumMod val="75000"/>
                </a:schemeClr>
              </a:buClr>
              <a:buFont typeface="Trebuchet MS" pitchFamily="34" charset="0"/>
              <a:buChar char="●"/>
              <a:defRPr/>
            </a:pPr>
            <a:r>
              <a:rPr lang="pl-PL" dirty="0"/>
              <a:t>Czy jesteśmy w stanie można znaleźć porozumienie godzące trzy wymiary adekwatności?</a:t>
            </a:r>
          </a:p>
          <a:p>
            <a:pPr>
              <a:buClr>
                <a:schemeClr val="accent2">
                  <a:lumMod val="75000"/>
                </a:schemeClr>
              </a:buClr>
              <a:buFont typeface="Trebuchet MS" pitchFamily="34" charset="0"/>
              <a:buChar char="●"/>
              <a:defRPr/>
            </a:pPr>
            <a:r>
              <a:rPr lang="pl-PL" dirty="0"/>
              <a:t>Reformy wprowadzone w wielu krajach (w tym w Polsce) skoncentrowały się na tworzeniu – w częściach składkowych systemu emerytalnego - automatycznych mechanizmów gwarantujących stabilizacje poziomu finansowania poprzez obniżanie świadczeń</a:t>
            </a:r>
          </a:p>
          <a:p>
            <a:pPr>
              <a:buClr>
                <a:schemeClr val="accent2">
                  <a:lumMod val="75000"/>
                </a:schemeClr>
              </a:buClr>
              <a:buFont typeface="Trebuchet MS" pitchFamily="34" charset="0"/>
              <a:buChar char="●"/>
              <a:defRPr/>
            </a:pPr>
            <a:r>
              <a:rPr lang="pl-PL" dirty="0"/>
              <a:t>Jeśli nie zawrzemy umowy społecznej co do wszystkich trzech wymiarów adekwatności (poziom i waloryzacja świadczeń, wiek emerytalny i poziom składek i podatków przeznaczonych na  emerytury)…</a:t>
            </a:r>
          </a:p>
          <a:p>
            <a:pPr>
              <a:buClr>
                <a:schemeClr val="accent2">
                  <a:lumMod val="75000"/>
                </a:schemeClr>
              </a:buClr>
              <a:buFont typeface="Trebuchet MS" pitchFamily="34" charset="0"/>
              <a:buChar char="●"/>
              <a:defRPr/>
            </a:pPr>
            <a:r>
              <a:rPr lang="pl-PL" dirty="0"/>
              <a:t>…będziemy tylko pomagać nieco ubogim emerytom poprzez pomoc społeczną</a:t>
            </a:r>
          </a:p>
        </p:txBody>
      </p:sp>
    </p:spTree>
    <p:extLst>
      <p:ext uri="{BB962C8B-B14F-4D97-AF65-F5344CB8AC3E}">
        <p14:creationId xmlns:p14="http://schemas.microsoft.com/office/powerpoint/2010/main" val="2128853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63524" y="274638"/>
            <a:ext cx="8880475" cy="1318158"/>
          </a:xfrm>
        </p:spPr>
        <p:txBody>
          <a:bodyPr/>
          <a:lstStyle/>
          <a:p>
            <a:pPr algn="ctr"/>
            <a:r>
              <a:rPr lang="pl-PL" b="1" dirty="0"/>
              <a:t>Gwarancje minimalne w polskim systemie emerytalnym</a:t>
            </a:r>
          </a:p>
        </p:txBody>
      </p:sp>
      <p:sp>
        <p:nvSpPr>
          <p:cNvPr id="3" name="Content Placeholder 2"/>
          <p:cNvSpPr>
            <a:spLocks noGrp="1"/>
          </p:cNvSpPr>
          <p:nvPr>
            <p:ph idx="1"/>
          </p:nvPr>
        </p:nvSpPr>
        <p:spPr>
          <a:xfrm>
            <a:off x="0" y="1772816"/>
            <a:ext cx="9144000" cy="5085184"/>
          </a:xfrm>
        </p:spPr>
        <p:txBody>
          <a:bodyPr anchor="ctr" anchorCtr="0"/>
          <a:lstStyle/>
          <a:p>
            <a:pPr>
              <a:buClr>
                <a:schemeClr val="accent2">
                  <a:lumMod val="75000"/>
                </a:schemeClr>
              </a:buClr>
              <a:buFont typeface="Trebuchet MS" pitchFamily="34" charset="0"/>
              <a:buChar char="●"/>
              <a:defRPr/>
            </a:pPr>
            <a:r>
              <a:rPr lang="pl-PL" dirty="0"/>
              <a:t>Minimalna emerytura (ale w składkowej części systemu to gwarancja tylko dla osób z co najmniej 20/25-letnim stażem)</a:t>
            </a:r>
          </a:p>
          <a:p>
            <a:pPr>
              <a:buClr>
                <a:schemeClr val="accent2">
                  <a:lumMod val="75000"/>
                </a:schemeClr>
              </a:buClr>
              <a:buFont typeface="Trebuchet MS" pitchFamily="34" charset="0"/>
              <a:buChar char="●"/>
              <a:defRPr/>
            </a:pPr>
            <a:r>
              <a:rPr lang="pl-PL" dirty="0"/>
              <a:t>Ubóstwo absolutne (minimum egzystencji czy socjalne) versus ubóstwo relatywne (60% mediany dochodów)</a:t>
            </a:r>
          </a:p>
          <a:p>
            <a:pPr>
              <a:buClr>
                <a:schemeClr val="accent2">
                  <a:lumMod val="75000"/>
                </a:schemeClr>
              </a:buClr>
              <a:buFont typeface="Trebuchet MS" pitchFamily="34" charset="0"/>
              <a:buChar char="●"/>
              <a:defRPr/>
            </a:pPr>
            <a:r>
              <a:rPr lang="pl-PL" dirty="0"/>
              <a:t>Poziom minimalnej emerytury już obecnie nie przeciwdziała ubóstwu osób dla których jest ona jedynym dochodem</a:t>
            </a:r>
          </a:p>
          <a:p>
            <a:pPr>
              <a:buClr>
                <a:schemeClr val="accent2">
                  <a:lumMod val="75000"/>
                </a:schemeClr>
              </a:buClr>
              <a:buFont typeface="Trebuchet MS" pitchFamily="34" charset="0"/>
              <a:buChar char="●"/>
              <a:defRPr/>
            </a:pPr>
            <a:r>
              <a:rPr lang="pl-PL" dirty="0"/>
              <a:t>Pomoc społeczna: </a:t>
            </a:r>
          </a:p>
          <a:p>
            <a:pPr lvl="1">
              <a:buClr>
                <a:schemeClr val="accent2">
                  <a:lumMod val="75000"/>
                </a:schemeClr>
              </a:buClr>
              <a:buFont typeface="Trebuchet MS" pitchFamily="34" charset="0"/>
              <a:buChar char="●"/>
              <a:defRPr/>
            </a:pPr>
            <a:r>
              <a:rPr lang="pl-PL" dirty="0"/>
              <a:t>brak kompleksowego programu wsparcia osób starszych</a:t>
            </a:r>
          </a:p>
          <a:p>
            <a:pPr lvl="1">
              <a:buClr>
                <a:schemeClr val="accent2">
                  <a:lumMod val="75000"/>
                </a:schemeClr>
              </a:buClr>
              <a:buFont typeface="Trebuchet MS" pitchFamily="34" charset="0"/>
              <a:buChar char="●"/>
              <a:defRPr/>
            </a:pPr>
            <a:r>
              <a:rPr lang="pl-PL" dirty="0"/>
              <a:t>próg dochody w okolicach minimum egzystencji, dużo poniżej innych linii ubóstwa</a:t>
            </a:r>
          </a:p>
          <a:p>
            <a:pPr>
              <a:buClr>
                <a:schemeClr val="accent2">
                  <a:lumMod val="75000"/>
                </a:schemeClr>
              </a:buClr>
              <a:buFont typeface="Trebuchet MS" pitchFamily="34" charset="0"/>
              <a:buChar char="●"/>
              <a:defRPr/>
            </a:pPr>
            <a:endParaRPr lang="pl-PL" dirty="0"/>
          </a:p>
        </p:txBody>
      </p:sp>
    </p:spTree>
    <p:extLst>
      <p:ext uri="{BB962C8B-B14F-4D97-AF65-F5344CB8AC3E}">
        <p14:creationId xmlns:p14="http://schemas.microsoft.com/office/powerpoint/2010/main" val="2346857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8D9A9-F1FA-0D45-ACCE-CA1AFEF6DF5C}"/>
              </a:ext>
            </a:extLst>
          </p:cNvPr>
          <p:cNvSpPr>
            <a:spLocks noGrp="1"/>
          </p:cNvSpPr>
          <p:nvPr>
            <p:ph type="title"/>
          </p:nvPr>
        </p:nvSpPr>
        <p:spPr>
          <a:xfrm>
            <a:off x="0" y="274638"/>
            <a:ext cx="9036496" cy="1143000"/>
          </a:xfrm>
        </p:spPr>
        <p:txBody>
          <a:bodyPr/>
          <a:lstStyle/>
          <a:p>
            <a:pPr algn="ctr"/>
            <a:r>
              <a:rPr lang="pl-PL" dirty="0"/>
              <a:t>Minimalna emerytura i wyznaczniki ubóstwa dochodowego w Polsce 2005-2017 </a:t>
            </a:r>
          </a:p>
        </p:txBody>
      </p:sp>
      <p:sp>
        <p:nvSpPr>
          <p:cNvPr id="4" name="Slide Number Placeholder 3">
            <a:extLst>
              <a:ext uri="{FF2B5EF4-FFF2-40B4-BE49-F238E27FC236}">
                <a16:creationId xmlns:a16="http://schemas.microsoft.com/office/drawing/2014/main" id="{FDF8AB15-4D2D-CD48-A968-C18618988E19}"/>
              </a:ext>
            </a:extLst>
          </p:cNvPr>
          <p:cNvSpPr>
            <a:spLocks noGrp="1"/>
          </p:cNvSpPr>
          <p:nvPr>
            <p:ph type="sldNum" sz="quarter" idx="10"/>
          </p:nvPr>
        </p:nvSpPr>
        <p:spPr/>
        <p:txBody>
          <a:bodyPr/>
          <a:lstStyle/>
          <a:p>
            <a:pPr>
              <a:defRPr/>
            </a:pPr>
            <a:fld id="{C01BBC23-2F9C-473E-9DD9-D2E20D4DA587}" type="slidenum">
              <a:rPr lang="en-GB" smtClean="0"/>
              <a:pPr>
                <a:defRPr/>
              </a:pPr>
              <a:t>5</a:t>
            </a:fld>
            <a:r>
              <a:rPr lang="en-GB"/>
              <a:t> </a:t>
            </a:r>
            <a:endParaRPr lang="en-GB" dirty="0"/>
          </a:p>
        </p:txBody>
      </p:sp>
      <p:sp>
        <p:nvSpPr>
          <p:cNvPr id="8" name="TextBox 7">
            <a:extLst>
              <a:ext uri="{FF2B5EF4-FFF2-40B4-BE49-F238E27FC236}">
                <a16:creationId xmlns:a16="http://schemas.microsoft.com/office/drawing/2014/main" id="{2B8DA797-229A-954F-8A8E-52E537610A9E}"/>
              </a:ext>
            </a:extLst>
          </p:cNvPr>
          <p:cNvSpPr txBox="1"/>
          <p:nvPr/>
        </p:nvSpPr>
        <p:spPr>
          <a:xfrm flipH="1">
            <a:off x="729287" y="6525344"/>
            <a:ext cx="8091185" cy="338554"/>
          </a:xfrm>
          <a:prstGeom prst="rect">
            <a:avLst/>
          </a:prstGeom>
          <a:noFill/>
        </p:spPr>
        <p:txBody>
          <a:bodyPr wrap="square" rtlCol="0">
            <a:spAutoFit/>
          </a:bodyPr>
          <a:lstStyle/>
          <a:p>
            <a:r>
              <a:rPr lang="pl-PL" sz="1600" b="0" dirty="0"/>
              <a:t>Źródło: rożne źródła </a:t>
            </a:r>
          </a:p>
        </p:txBody>
      </p:sp>
      <p:pic>
        <p:nvPicPr>
          <p:cNvPr id="3" name="Picture 2">
            <a:extLst>
              <a:ext uri="{FF2B5EF4-FFF2-40B4-BE49-F238E27FC236}">
                <a16:creationId xmlns:a16="http://schemas.microsoft.com/office/drawing/2014/main" id="{E1B4CDB9-C3DE-F84D-9CC0-D148EEE46049}"/>
              </a:ext>
            </a:extLst>
          </p:cNvPr>
          <p:cNvPicPr>
            <a:picLocks noChangeAspect="1"/>
          </p:cNvPicPr>
          <p:nvPr/>
        </p:nvPicPr>
        <p:blipFill>
          <a:blip r:embed="rId2"/>
          <a:stretch>
            <a:fillRect/>
          </a:stretch>
        </p:blipFill>
        <p:spPr>
          <a:xfrm>
            <a:off x="0" y="1417638"/>
            <a:ext cx="9144000" cy="4997158"/>
          </a:xfrm>
          <a:prstGeom prst="rect">
            <a:avLst/>
          </a:prstGeom>
        </p:spPr>
      </p:pic>
    </p:spTree>
    <p:extLst>
      <p:ext uri="{BB962C8B-B14F-4D97-AF65-F5344CB8AC3E}">
        <p14:creationId xmlns:p14="http://schemas.microsoft.com/office/powerpoint/2010/main" val="392168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63524" y="274638"/>
            <a:ext cx="8880475" cy="1318158"/>
          </a:xfrm>
        </p:spPr>
        <p:txBody>
          <a:bodyPr/>
          <a:lstStyle/>
          <a:p>
            <a:pPr algn="ctr"/>
            <a:r>
              <a:rPr lang="pl-PL" b="1" dirty="0"/>
              <a:t>Długość okresu aktywności zawodowej i oczekiwana długość życia po osiągnięciu 65 lat</a:t>
            </a:r>
          </a:p>
        </p:txBody>
      </p:sp>
      <p:pic>
        <p:nvPicPr>
          <p:cNvPr id="2" name="Picture 1">
            <a:extLst>
              <a:ext uri="{FF2B5EF4-FFF2-40B4-BE49-F238E27FC236}">
                <a16:creationId xmlns:a16="http://schemas.microsoft.com/office/drawing/2014/main" id="{180E3455-D067-0A44-B389-17F3DA556097}"/>
              </a:ext>
            </a:extLst>
          </p:cNvPr>
          <p:cNvPicPr>
            <a:picLocks noChangeAspect="1"/>
          </p:cNvPicPr>
          <p:nvPr/>
        </p:nvPicPr>
        <p:blipFill>
          <a:blip r:embed="rId3"/>
          <a:stretch>
            <a:fillRect/>
          </a:stretch>
        </p:blipFill>
        <p:spPr>
          <a:xfrm>
            <a:off x="23986" y="1772816"/>
            <a:ext cx="4572000" cy="4608512"/>
          </a:xfrm>
          <a:prstGeom prst="rect">
            <a:avLst/>
          </a:prstGeom>
        </p:spPr>
      </p:pic>
      <p:pic>
        <p:nvPicPr>
          <p:cNvPr id="5" name="Picture 4">
            <a:extLst>
              <a:ext uri="{FF2B5EF4-FFF2-40B4-BE49-F238E27FC236}">
                <a16:creationId xmlns:a16="http://schemas.microsoft.com/office/drawing/2014/main" id="{84FA0D11-98BF-1748-9023-F4EFC3CFDD87}"/>
              </a:ext>
            </a:extLst>
          </p:cNvPr>
          <p:cNvPicPr>
            <a:picLocks noChangeAspect="1"/>
          </p:cNvPicPr>
          <p:nvPr/>
        </p:nvPicPr>
        <p:blipFill>
          <a:blip r:embed="rId4"/>
          <a:stretch>
            <a:fillRect/>
          </a:stretch>
        </p:blipFill>
        <p:spPr>
          <a:xfrm>
            <a:off x="4563987" y="1772816"/>
            <a:ext cx="4572000" cy="4608512"/>
          </a:xfrm>
          <a:prstGeom prst="rect">
            <a:avLst/>
          </a:prstGeom>
        </p:spPr>
      </p:pic>
      <p:sp>
        <p:nvSpPr>
          <p:cNvPr id="7" name="TextBox 6">
            <a:extLst>
              <a:ext uri="{FF2B5EF4-FFF2-40B4-BE49-F238E27FC236}">
                <a16:creationId xmlns:a16="http://schemas.microsoft.com/office/drawing/2014/main" id="{39CA3434-5E45-0545-9857-BC0876117C99}"/>
              </a:ext>
            </a:extLst>
          </p:cNvPr>
          <p:cNvSpPr txBox="1"/>
          <p:nvPr/>
        </p:nvSpPr>
        <p:spPr>
          <a:xfrm flipH="1">
            <a:off x="729287" y="6525344"/>
            <a:ext cx="8091185" cy="338554"/>
          </a:xfrm>
          <a:prstGeom prst="rect">
            <a:avLst/>
          </a:prstGeom>
          <a:noFill/>
        </p:spPr>
        <p:txBody>
          <a:bodyPr wrap="square" rtlCol="0">
            <a:spAutoFit/>
          </a:bodyPr>
          <a:lstStyle/>
          <a:p>
            <a:r>
              <a:rPr lang="pl-PL" sz="1600" b="0" dirty="0"/>
              <a:t>Źródło: baza danych EUROSTAT </a:t>
            </a:r>
          </a:p>
        </p:txBody>
      </p:sp>
    </p:spTree>
    <p:extLst>
      <p:ext uri="{BB962C8B-B14F-4D97-AF65-F5344CB8AC3E}">
        <p14:creationId xmlns:p14="http://schemas.microsoft.com/office/powerpoint/2010/main" val="4288471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4806A-EC60-4845-8159-AF51B0508E2A}"/>
              </a:ext>
            </a:extLst>
          </p:cNvPr>
          <p:cNvSpPr>
            <a:spLocks noGrp="1"/>
          </p:cNvSpPr>
          <p:nvPr>
            <p:ph type="title"/>
          </p:nvPr>
        </p:nvSpPr>
        <p:spPr>
          <a:xfrm>
            <a:off x="395536" y="274638"/>
            <a:ext cx="8568952" cy="1143000"/>
          </a:xfrm>
        </p:spPr>
        <p:txBody>
          <a:bodyPr/>
          <a:lstStyle/>
          <a:p>
            <a:r>
              <a:rPr lang="pl-PL" dirty="0"/>
              <a:t>Liczba nowo przyznanych emerytur w 2016 i 2017</a:t>
            </a:r>
          </a:p>
        </p:txBody>
      </p:sp>
      <p:sp>
        <p:nvSpPr>
          <p:cNvPr id="4" name="Slide Number Placeholder 3">
            <a:extLst>
              <a:ext uri="{FF2B5EF4-FFF2-40B4-BE49-F238E27FC236}">
                <a16:creationId xmlns:a16="http://schemas.microsoft.com/office/drawing/2014/main" id="{C29E35CE-F249-1D43-8EE3-792A8720C63B}"/>
              </a:ext>
            </a:extLst>
          </p:cNvPr>
          <p:cNvSpPr>
            <a:spLocks noGrp="1"/>
          </p:cNvSpPr>
          <p:nvPr>
            <p:ph type="sldNum" sz="quarter" idx="10"/>
          </p:nvPr>
        </p:nvSpPr>
        <p:spPr/>
        <p:txBody>
          <a:bodyPr/>
          <a:lstStyle/>
          <a:p>
            <a:pPr>
              <a:defRPr/>
            </a:pPr>
            <a:fld id="{C01BBC23-2F9C-473E-9DD9-D2E20D4DA587}" type="slidenum">
              <a:rPr lang="en-GB" smtClean="0"/>
              <a:pPr>
                <a:defRPr/>
              </a:pPr>
              <a:t>7</a:t>
            </a:fld>
            <a:r>
              <a:rPr lang="en-GB"/>
              <a:t> </a:t>
            </a:r>
            <a:endParaRPr lang="en-GB" dirty="0"/>
          </a:p>
        </p:txBody>
      </p:sp>
      <p:pic>
        <p:nvPicPr>
          <p:cNvPr id="5" name="Picture 4">
            <a:extLst>
              <a:ext uri="{FF2B5EF4-FFF2-40B4-BE49-F238E27FC236}">
                <a16:creationId xmlns:a16="http://schemas.microsoft.com/office/drawing/2014/main" id="{026FED58-5DEF-8446-8BFD-294B5542AFD8}"/>
              </a:ext>
            </a:extLst>
          </p:cNvPr>
          <p:cNvPicPr>
            <a:picLocks noChangeAspect="1"/>
          </p:cNvPicPr>
          <p:nvPr/>
        </p:nvPicPr>
        <p:blipFill>
          <a:blip r:embed="rId2"/>
          <a:stretch>
            <a:fillRect/>
          </a:stretch>
        </p:blipFill>
        <p:spPr>
          <a:xfrm>
            <a:off x="179512" y="2051050"/>
            <a:ext cx="8964488" cy="4644316"/>
          </a:xfrm>
          <a:prstGeom prst="rect">
            <a:avLst/>
          </a:prstGeom>
        </p:spPr>
      </p:pic>
    </p:spTree>
    <p:extLst>
      <p:ext uri="{BB962C8B-B14F-4D97-AF65-F5344CB8AC3E}">
        <p14:creationId xmlns:p14="http://schemas.microsoft.com/office/powerpoint/2010/main" val="3105472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6A694-A182-D741-BEF7-4A7A9B6014A4}"/>
              </a:ext>
            </a:extLst>
          </p:cNvPr>
          <p:cNvSpPr>
            <a:spLocks noGrp="1"/>
          </p:cNvSpPr>
          <p:nvPr>
            <p:ph type="title"/>
          </p:nvPr>
        </p:nvSpPr>
        <p:spPr>
          <a:xfrm>
            <a:off x="395536" y="274638"/>
            <a:ext cx="8291264" cy="1143000"/>
          </a:xfrm>
        </p:spPr>
        <p:txBody>
          <a:bodyPr/>
          <a:lstStyle/>
          <a:p>
            <a:pPr algn="ctr"/>
            <a:r>
              <a:rPr lang="pl-PL" dirty="0"/>
              <a:t>Stopy zastąpienia na poziomie ubóstwa</a:t>
            </a:r>
          </a:p>
        </p:txBody>
      </p:sp>
      <p:sp>
        <p:nvSpPr>
          <p:cNvPr id="4" name="Slide Number Placeholder 3">
            <a:extLst>
              <a:ext uri="{FF2B5EF4-FFF2-40B4-BE49-F238E27FC236}">
                <a16:creationId xmlns:a16="http://schemas.microsoft.com/office/drawing/2014/main" id="{2CD3E0C2-B6D6-B847-B23B-F26F1A1E4F97}"/>
              </a:ext>
            </a:extLst>
          </p:cNvPr>
          <p:cNvSpPr>
            <a:spLocks noGrp="1"/>
          </p:cNvSpPr>
          <p:nvPr>
            <p:ph type="sldNum" sz="quarter" idx="10"/>
          </p:nvPr>
        </p:nvSpPr>
        <p:spPr/>
        <p:txBody>
          <a:bodyPr/>
          <a:lstStyle/>
          <a:p>
            <a:pPr>
              <a:defRPr/>
            </a:pPr>
            <a:fld id="{C01BBC23-2F9C-473E-9DD9-D2E20D4DA587}" type="slidenum">
              <a:rPr lang="en-GB" smtClean="0"/>
              <a:pPr>
                <a:defRPr/>
              </a:pPr>
              <a:t>8</a:t>
            </a:fld>
            <a:r>
              <a:rPr lang="en-GB"/>
              <a:t> </a:t>
            </a:r>
            <a:endParaRPr lang="en-GB" dirty="0"/>
          </a:p>
        </p:txBody>
      </p:sp>
      <p:pic>
        <p:nvPicPr>
          <p:cNvPr id="3" name="Picture 2">
            <a:extLst>
              <a:ext uri="{FF2B5EF4-FFF2-40B4-BE49-F238E27FC236}">
                <a16:creationId xmlns:a16="http://schemas.microsoft.com/office/drawing/2014/main" id="{9AC90401-FC20-304F-80D9-8FCDBC839BCA}"/>
              </a:ext>
            </a:extLst>
          </p:cNvPr>
          <p:cNvPicPr>
            <a:picLocks noChangeAspect="1"/>
          </p:cNvPicPr>
          <p:nvPr/>
        </p:nvPicPr>
        <p:blipFill>
          <a:blip r:embed="rId2"/>
          <a:stretch>
            <a:fillRect/>
          </a:stretch>
        </p:blipFill>
        <p:spPr>
          <a:xfrm>
            <a:off x="0" y="1700808"/>
            <a:ext cx="9144000" cy="4680942"/>
          </a:xfrm>
          <a:prstGeom prst="rect">
            <a:avLst/>
          </a:prstGeom>
        </p:spPr>
      </p:pic>
      <p:sp>
        <p:nvSpPr>
          <p:cNvPr id="7" name="TextBox 6">
            <a:extLst>
              <a:ext uri="{FF2B5EF4-FFF2-40B4-BE49-F238E27FC236}">
                <a16:creationId xmlns:a16="http://schemas.microsoft.com/office/drawing/2014/main" id="{EE5CA3FA-7EFA-7846-A0B4-37A4C95DC5E4}"/>
              </a:ext>
            </a:extLst>
          </p:cNvPr>
          <p:cNvSpPr txBox="1"/>
          <p:nvPr/>
        </p:nvSpPr>
        <p:spPr>
          <a:xfrm flipH="1">
            <a:off x="729287" y="6525344"/>
            <a:ext cx="8091185" cy="338554"/>
          </a:xfrm>
          <a:prstGeom prst="rect">
            <a:avLst/>
          </a:prstGeom>
          <a:noFill/>
        </p:spPr>
        <p:txBody>
          <a:bodyPr wrap="square" rtlCol="0">
            <a:spAutoFit/>
          </a:bodyPr>
          <a:lstStyle/>
          <a:p>
            <a:r>
              <a:rPr lang="pl-PL" sz="1600" b="0" dirty="0"/>
              <a:t>Źródło: obliczenia własne </a:t>
            </a:r>
          </a:p>
        </p:txBody>
      </p:sp>
    </p:spTree>
    <p:extLst>
      <p:ext uri="{BB962C8B-B14F-4D97-AF65-F5344CB8AC3E}">
        <p14:creationId xmlns:p14="http://schemas.microsoft.com/office/powerpoint/2010/main" val="103744771"/>
      </p:ext>
    </p:extLst>
  </p:cSld>
  <p:clrMapOvr>
    <a:masterClrMapping/>
  </p:clrMapOvr>
</p:sld>
</file>

<file path=ppt/theme/theme1.xml><?xml version="1.0" encoding="utf-8"?>
<a:theme xmlns:a="http://schemas.openxmlformats.org/drawingml/2006/main" name="2011 conference templAT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ILO CB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ILO CB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LO CB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LO CB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LO CB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LO CB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LO CB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LO CB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LO CB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LO CB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LO CB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LO CB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LO CB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2011 conference templATE</Template>
  <TotalTime>2849</TotalTime>
  <Words>859</Words>
  <Application>Microsoft Macintosh PowerPoint</Application>
  <PresentationFormat>On-screen Show (4:3)</PresentationFormat>
  <Paragraphs>71</Paragraphs>
  <Slides>14</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Mangal</vt:lpstr>
      <vt:lpstr>Trebuchet MS</vt:lpstr>
      <vt:lpstr>2011 conference templATE</vt:lpstr>
      <vt:lpstr>PowerPoint Presentation</vt:lpstr>
      <vt:lpstr>System emerytalny</vt:lpstr>
      <vt:lpstr>Adekwatny system emerytalny – proponowana definicja</vt:lpstr>
      <vt:lpstr>Adekwatny system emerytalny – czy i jak możliwy?</vt:lpstr>
      <vt:lpstr>Gwarancje minimalne w polskim systemie emerytalnym</vt:lpstr>
      <vt:lpstr>Minimalna emerytura i wyznaczniki ubóstwa dochodowego w Polsce 2005-2017 </vt:lpstr>
      <vt:lpstr>Długość okresu aktywności zawodowej i oczekiwana długość życia po osiągnięciu 65 lat</vt:lpstr>
      <vt:lpstr>Liczba nowo przyznanych emerytur w 2016 i 2017</vt:lpstr>
      <vt:lpstr>Stopy zastąpienia na poziomie ubóstwa</vt:lpstr>
      <vt:lpstr>Liczba lat ciągłego opłacania składek niezbędna do ubierania kapitału składkowego wystarczającego do sfinansowania emerytury na poziomie minimalnym dla osób o zarobkach na poziomie minimalnego wynagrodzenia</vt:lpstr>
      <vt:lpstr>Dylematy polskiego systemu emerytalnego z punktu widzenia jego roli w przeciwdziałaniu ubóstwu na starość</vt:lpstr>
      <vt:lpstr>Przyszłe stopy zastąpienia w zależności od wieku przejścia na emeryturę</vt:lpstr>
      <vt:lpstr>Prognozowane stopy zastąpienia w zależności od sposobu waloryzacji kapitału składkowego</vt:lpstr>
      <vt:lpstr>Alternatywne polityki</vt:lpstr>
    </vt:vector>
  </TitlesOfParts>
  <Company>ILO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dc:title>
  <dc:creator>Krzysztof Hagemejer</dc:creator>
  <cp:lastModifiedBy>Anna i Krzysztof Hagemejer</cp:lastModifiedBy>
  <cp:revision>220</cp:revision>
  <dcterms:created xsi:type="dcterms:W3CDTF">2011-06-20T15:41:50Z</dcterms:created>
  <dcterms:modified xsi:type="dcterms:W3CDTF">2018-10-09T06:16:33Z</dcterms:modified>
</cp:coreProperties>
</file>