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69" r:id="rId4"/>
    <p:sldId id="304" r:id="rId5"/>
    <p:sldId id="264" r:id="rId6"/>
    <p:sldId id="303" r:id="rId7"/>
    <p:sldId id="305" r:id="rId8"/>
    <p:sldId id="308" r:id="rId9"/>
    <p:sldId id="309" r:id="rId10"/>
    <p:sldId id="311" r:id="rId11"/>
    <p:sldId id="313" r:id="rId12"/>
    <p:sldId id="263" r:id="rId13"/>
  </p:sldIdLst>
  <p:sldSz cx="12192000" cy="6858000"/>
  <p:notesSz cx="6797675" cy="9926638"/>
  <p:embeddedFontLst>
    <p:embeddedFont>
      <p:font typeface="Roboto Condensed" panose="020B0604020202020204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Roboto regular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EEEEEE"/>
    <a:srgbClr val="CECECE"/>
    <a:srgbClr val="0F7EC2"/>
    <a:srgbClr val="005987"/>
    <a:srgbClr val="0B6DA9"/>
    <a:srgbClr val="C92428"/>
    <a:srgbClr val="1F1D1E"/>
    <a:srgbClr val="F0F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6433" autoAdjust="0"/>
  </p:normalViewPr>
  <p:slideViewPr>
    <p:cSldViewPr snapToGrid="0">
      <p:cViewPr>
        <p:scale>
          <a:sx n="102" d="100"/>
          <a:sy n="102" d="100"/>
        </p:scale>
        <p:origin x="-672" y="-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82DE0-7BD1-40FA-8BDA-82F1512617F8}" type="datetimeFigureOut">
              <a:rPr lang="pl-PL" smtClean="0"/>
              <a:t>2017-01-27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F9323-8B77-44C4-9888-625D82263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933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12451-C442-4A09-847F-031C44747B60}" type="datetimeFigureOut">
              <a:rPr lang="pl-PL" smtClean="0"/>
              <a:t>2017-01-27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42922-2CE3-444B-8F94-F4BBD59BB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3743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75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04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61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3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4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5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5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EA-A2ED-4E10-AD28-50BE4DD5EA61}" type="datetime1">
              <a:rPr lang="pl-PL" smtClean="0"/>
              <a:t>2017-01-27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03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7E6-9C99-4F33-AFA7-B249230D1BF8}" type="datetime1">
              <a:rPr lang="pl-PL" smtClean="0"/>
              <a:t>2017-01-27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38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685-39A9-4A7C-B0A5-9BD0E1C66C42}" type="datetime1">
              <a:rPr lang="pl-PL" smtClean="0"/>
              <a:t>2017-01-27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41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EA-A2ED-4E10-AD28-50BE4DD5EA6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00F6-4D56-463F-B918-24E35FE82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10929257" y="6318573"/>
            <a:ext cx="1262743" cy="30777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87313"/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STRONA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EF465F1-E3E2-4A94-97D5-F6BB718F3BDA}" type="slidenum">
              <a:rPr lang="pl-PL" sz="1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87313"/>
              <a:t>‹#›</a:t>
            </a:fld>
            <a:endParaRPr lang="pl-PL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4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94B-B1C5-4DF6-8094-FA85AE73B2F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0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1389-8724-423A-B3CD-E267BDD3ADD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0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5FDE-AC36-480B-BED3-045BFA2354C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2E5B-4440-4CAB-BD9F-8733EE8F77E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33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EF7-2863-4ED3-ABE7-2CE6AC88DF4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86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686-A2F2-4209-851A-7A69A3DB8A4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8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00F6-4D56-463F-B918-24E35FE82CF4}" type="datetime1">
              <a:rPr lang="pl-PL" smtClean="0"/>
              <a:t>2017-01-27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10929257" y="6318573"/>
            <a:ext cx="1262743" cy="30777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87313" indent="0"/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STRONA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EF465F1-E3E2-4A94-97D5-F6BB718F3BDA}" type="slidenum">
              <a:rPr 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pPr marL="87313" indent="0"/>
              <a:t>‹#›</a:t>
            </a:fld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3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EB91-0F29-46D7-A99B-786512FA11D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36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7E6-9C99-4F33-AFA7-B249230D1BF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42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685-39A9-4A7C-B0A5-9BD0E1C66C4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80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EA-A2ED-4E10-AD28-50BE4DD5EA6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5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00F6-4D56-463F-B918-24E35FE82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10929257" y="6318573"/>
            <a:ext cx="1262743" cy="30777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87313"/>
            <a:r>
              <a:rPr lang="pl-PL" sz="1000" dirty="0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STRONA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EF465F1-E3E2-4A94-97D5-F6BB718F3BDA}" type="slidenum">
              <a:rPr lang="pl-PL" sz="1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87313"/>
              <a:t>‹#›</a:t>
            </a:fld>
            <a:endParaRPr lang="pl-PL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17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94B-B1C5-4DF6-8094-FA85AE73B2F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76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1389-8724-423A-B3CD-E267BDD3ADD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5FDE-AC36-480B-BED3-045BFA2354C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0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2E5B-4440-4CAB-BD9F-8733EE8F77E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09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EF7-2863-4ED3-ABE7-2CE6AC88DF4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3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94B-B1C5-4DF6-8094-FA85AE73B2FE}" type="datetime1">
              <a:rPr lang="pl-PL" smtClean="0"/>
              <a:t>2017-01-27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978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686-A2F2-4209-851A-7A69A3DB8A4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25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EB91-0F29-46D7-A99B-786512FA11D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64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7E6-9C99-4F33-AFA7-B249230D1BF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9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685-39A9-4A7C-B0A5-9BD0E1C66C4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3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1389-8724-423A-B3CD-E267BDD3ADDD}" type="datetime1">
              <a:rPr lang="pl-PL" smtClean="0"/>
              <a:t>2017-01-27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076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5FDE-AC36-480B-BED3-045BFA2354C5}" type="datetime1">
              <a:rPr lang="pl-PL" smtClean="0"/>
              <a:t>2017-01-27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97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2E5B-4440-4CAB-BD9F-8733EE8F77EF}" type="datetime1">
              <a:rPr lang="pl-PL" smtClean="0"/>
              <a:t>2017-01-27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07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EF7-2863-4ED3-ABE7-2CE6AC88DF4E}" type="datetime1">
              <a:rPr lang="pl-PL" smtClean="0"/>
              <a:t>2017-01-27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85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686-A2F2-4209-851A-7A69A3DB8A45}" type="datetime1">
              <a:rPr lang="pl-PL" smtClean="0"/>
              <a:t>2017-01-27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49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EB91-0F29-46D7-A99B-786512FA11D1}" type="datetime1">
              <a:rPr lang="pl-PL" smtClean="0"/>
              <a:t>2017-01-27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7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ADAA-C9EC-4026-B664-948AF4F10469}" type="datetime1">
              <a:rPr lang="pl-PL" smtClean="0"/>
              <a:t>2017-01-27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53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ADAA-C9EC-4026-B664-948AF4F1046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8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ADAA-C9EC-4026-B664-948AF4F1046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f.gov.pl/pdf/Raport_RF_Kredyty_walutowe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32" y="0"/>
            <a:ext cx="8581668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71758" y="3513909"/>
            <a:ext cx="87963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45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POMAGA </a:t>
            </a:r>
          </a:p>
          <a:p>
            <a:pPr>
              <a:lnSpc>
                <a:spcPts val="4500"/>
              </a:lnSpc>
            </a:pPr>
            <a:r>
              <a:rPr lang="pl-PL" sz="45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RZECZNIK FINANSOWY?</a:t>
            </a:r>
            <a:endParaRPr lang="pl-PL" sz="45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46791" y="3571965"/>
            <a:ext cx="72571" cy="1001485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0014857" y="6358890"/>
            <a:ext cx="1952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 smtClean="0">
                <a:latin typeface="Roboto regular" panose="02000000000000000000" pitchFamily="2" charset="0"/>
                <a:ea typeface="Roboto regular" panose="02000000000000000000" pitchFamily="2" charset="0"/>
              </a:rPr>
              <a:t>Warszawa 2016</a:t>
            </a:r>
            <a:endParaRPr lang="pl-PL" sz="1200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1" y="1261976"/>
            <a:ext cx="3571210" cy="11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42" y="0"/>
            <a:ext cx="8581668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71758" y="3310707"/>
            <a:ext cx="87963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45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DZIĘKUJEMY ZA UWAGĘ</a:t>
            </a:r>
            <a:endParaRPr lang="pl-PL" sz="45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46791" y="3368763"/>
            <a:ext cx="72571" cy="504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971758" y="4417888"/>
            <a:ext cx="4789472" cy="1524591"/>
            <a:chOff x="4582170" y="4517476"/>
            <a:chExt cx="4789472" cy="1524591"/>
          </a:xfrm>
        </p:grpSpPr>
        <p:sp>
          <p:nvSpPr>
            <p:cNvPr id="13" name="Prostokąt 12"/>
            <p:cNvSpPr/>
            <p:nvPr/>
          </p:nvSpPr>
          <p:spPr>
            <a:xfrm>
              <a:off x="5006025" y="4517476"/>
              <a:ext cx="2834011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900" dirty="0" smtClean="0">
                  <a:latin typeface="Roboto regular" panose="02000000000000000000" pitchFamily="2" charset="0"/>
                  <a:ea typeface="Roboto regular" panose="02000000000000000000" pitchFamily="2" charset="0"/>
                </a:rPr>
                <a:t>www.rf.gov.pl</a:t>
              </a:r>
              <a:endParaRPr lang="pl-PL" sz="1900" dirty="0">
                <a:latin typeface="Roboto regular" panose="02000000000000000000" pitchFamily="2" charset="0"/>
                <a:ea typeface="Roboto regular" panose="02000000000000000000" pitchFamily="2" charset="0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6025" y="5130953"/>
              <a:ext cx="2834011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900" dirty="0" smtClean="0">
                  <a:latin typeface="Roboto regular" panose="02000000000000000000" pitchFamily="2" charset="0"/>
                  <a:ea typeface="Roboto regular" panose="02000000000000000000" pitchFamily="2" charset="0"/>
                </a:rPr>
                <a:t>biuro@rf.gov.pl</a:t>
              </a:r>
              <a:endParaRPr lang="pl-PL" sz="1900" dirty="0">
                <a:latin typeface="Roboto regular" panose="02000000000000000000" pitchFamily="2" charset="0"/>
                <a:ea typeface="Roboto regular" panose="02000000000000000000" pitchFamily="2" charset="0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6025" y="5657346"/>
              <a:ext cx="4365617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900" dirty="0" smtClean="0">
                  <a:latin typeface="Roboto regular" panose="02000000000000000000" pitchFamily="2" charset="0"/>
                  <a:ea typeface="Roboto regular" panose="02000000000000000000" pitchFamily="2" charset="0"/>
                </a:rPr>
                <a:t>facebook.com/</a:t>
              </a:r>
              <a:r>
                <a:rPr lang="pl-PL" sz="1900" dirty="0" err="1" smtClean="0">
                  <a:latin typeface="Roboto regular" panose="02000000000000000000" pitchFamily="2" charset="0"/>
                  <a:ea typeface="Roboto regular" panose="02000000000000000000" pitchFamily="2" charset="0"/>
                </a:rPr>
                <a:t>RzecznikFinansowy</a:t>
              </a:r>
              <a:endParaRPr lang="pl-PL" sz="1900" dirty="0">
                <a:latin typeface="Roboto regular" panose="02000000000000000000" pitchFamily="2" charset="0"/>
                <a:ea typeface="Roboto regular" panose="02000000000000000000" pitchFamily="2" charset="0"/>
              </a:endParaRP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324" y="5683582"/>
              <a:ext cx="161820" cy="337125"/>
            </a:xfrm>
            <a:prstGeom prst="rect">
              <a:avLst/>
            </a:prstGeom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170" y="5123900"/>
              <a:ext cx="312796" cy="305522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170" y="4582662"/>
              <a:ext cx="316590" cy="312682"/>
            </a:xfrm>
            <a:prstGeom prst="rect">
              <a:avLst/>
            </a:prstGeom>
          </p:spPr>
        </p:pic>
      </p:grpSp>
      <p:pic>
        <p:nvPicPr>
          <p:cNvPr id="19" name="Obraz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1" y="1261976"/>
            <a:ext cx="3571210" cy="11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759297" y="168036"/>
            <a:ext cx="87963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2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 CZYM BĘDZIEMY MÓWIĆ?</a:t>
            </a:r>
            <a:endParaRPr lang="pl-PL" sz="32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29682" y="181583"/>
            <a:ext cx="72571" cy="623455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2339332" y="2056892"/>
            <a:ext cx="6725921" cy="2985704"/>
            <a:chOff x="1487565" y="1576265"/>
            <a:chExt cx="6725921" cy="2985704"/>
          </a:xfrm>
        </p:grpSpPr>
        <p:sp>
          <p:nvSpPr>
            <p:cNvPr id="9" name="Prostokąt 8"/>
            <p:cNvSpPr/>
            <p:nvPr/>
          </p:nvSpPr>
          <p:spPr>
            <a:xfrm>
              <a:off x="1487565" y="1576265"/>
              <a:ext cx="54422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PORADNICTWO</a:t>
              </a:r>
              <a:endParaRPr lang="pl-PL" sz="240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2343359" y="3135847"/>
              <a:ext cx="5442230" cy="5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POSTĘPOWANIA POLUBOWNE</a:t>
              </a:r>
              <a:endParaRPr lang="pl-PL" sz="240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1915462" y="2356056"/>
              <a:ext cx="5442230" cy="5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INTERWENCJE</a:t>
              </a:r>
              <a:endParaRPr lang="pl-PL" sz="240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2771256" y="3915638"/>
              <a:ext cx="54422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ISTOTNE POGLĄDY</a:t>
              </a:r>
              <a:endParaRPr lang="pl-PL" sz="240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-4136192" y="2084770"/>
            <a:ext cx="7073869" cy="3052488"/>
            <a:chOff x="-4170275" y="1541562"/>
            <a:chExt cx="7073869" cy="3052488"/>
          </a:xfrm>
        </p:grpSpPr>
        <p:grpSp>
          <p:nvGrpSpPr>
            <p:cNvPr id="16" name="Grupa 15"/>
            <p:cNvGrpSpPr/>
            <p:nvPr/>
          </p:nvGrpSpPr>
          <p:grpSpPr>
            <a:xfrm>
              <a:off x="0" y="1541562"/>
              <a:ext cx="1625474" cy="692292"/>
              <a:chOff x="-769651" y="3323771"/>
              <a:chExt cx="1373093" cy="929655"/>
            </a:xfrm>
            <a:solidFill>
              <a:srgbClr val="F0F0F0"/>
            </a:solidFill>
          </p:grpSpPr>
          <p:sp>
            <p:nvSpPr>
              <p:cNvPr id="38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rostokąt 38"/>
              <p:cNvSpPr/>
              <p:nvPr/>
            </p:nvSpPr>
            <p:spPr>
              <a:xfrm>
                <a:off x="-769651" y="3323771"/>
                <a:ext cx="832000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7" name="Grupa 16"/>
            <p:cNvGrpSpPr/>
            <p:nvPr/>
          </p:nvGrpSpPr>
          <p:grpSpPr>
            <a:xfrm>
              <a:off x="-1" y="3115026"/>
              <a:ext cx="2501939" cy="692292"/>
              <a:chOff x="-1510031" y="3323772"/>
              <a:chExt cx="2113473" cy="929654"/>
            </a:xfrm>
            <a:solidFill>
              <a:srgbClr val="F0F0F0"/>
            </a:solidFill>
          </p:grpSpPr>
          <p:sp>
            <p:nvSpPr>
              <p:cNvPr id="36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rostokąt 36"/>
              <p:cNvSpPr/>
              <p:nvPr/>
            </p:nvSpPr>
            <p:spPr>
              <a:xfrm>
                <a:off x="-1510031" y="3323772"/>
                <a:ext cx="1510030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/>
            <p:cNvGrpSpPr/>
            <p:nvPr/>
          </p:nvGrpSpPr>
          <p:grpSpPr>
            <a:xfrm>
              <a:off x="0" y="3901758"/>
              <a:ext cx="2903594" cy="692292"/>
              <a:chOff x="-1849323" y="3323772"/>
              <a:chExt cx="2452765" cy="929654"/>
            </a:xfrm>
            <a:solidFill>
              <a:srgbClr val="F0F0F0"/>
            </a:solidFill>
          </p:grpSpPr>
          <p:sp>
            <p:nvSpPr>
              <p:cNvPr id="34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rostokąt 34"/>
              <p:cNvSpPr/>
              <p:nvPr/>
            </p:nvSpPr>
            <p:spPr>
              <a:xfrm>
                <a:off x="-1849323" y="3323772"/>
                <a:ext cx="1849323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/>
            <p:cNvGrpSpPr/>
            <p:nvPr/>
          </p:nvGrpSpPr>
          <p:grpSpPr>
            <a:xfrm>
              <a:off x="0" y="2328294"/>
              <a:ext cx="2027130" cy="692292"/>
              <a:chOff x="-1108944" y="3323772"/>
              <a:chExt cx="1712386" cy="929654"/>
            </a:xfrm>
            <a:solidFill>
              <a:srgbClr val="F0F0F0"/>
            </a:solidFill>
          </p:grpSpPr>
          <p:sp>
            <p:nvSpPr>
              <p:cNvPr id="32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-1108944" y="3323772"/>
                <a:ext cx="1108942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22" name="Prostokąt 21"/>
            <p:cNvSpPr/>
            <p:nvPr/>
          </p:nvSpPr>
          <p:spPr>
            <a:xfrm>
              <a:off x="-4170275" y="1576265"/>
              <a:ext cx="5442230" cy="5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b="1" dirty="0" smtClean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01.</a:t>
              </a:r>
              <a:endParaRPr lang="pl-PL" sz="24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-3314481" y="3135847"/>
              <a:ext cx="5442230" cy="5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b="1" dirty="0" smtClean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03.</a:t>
              </a:r>
              <a:endParaRPr lang="pl-PL" sz="24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-3705802" y="2356056"/>
              <a:ext cx="5442230" cy="5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b="1" dirty="0" smtClean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02.</a:t>
              </a:r>
              <a:endParaRPr lang="pl-PL" sz="24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-2850008" y="3915638"/>
              <a:ext cx="5442230" cy="5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b="1" dirty="0" smtClean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04.</a:t>
              </a:r>
              <a:endParaRPr lang="pl-PL" sz="24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Obraz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94" y="346783"/>
            <a:ext cx="2240906" cy="7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9548446" y="1369558"/>
            <a:ext cx="2514600" cy="2543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689422" y="282367"/>
            <a:ext cx="8796353" cy="62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2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PORADNICTWO</a:t>
            </a:r>
            <a:endParaRPr lang="pl-PL" sz="32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9422" y="553966"/>
            <a:ext cx="8796353" cy="58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Pierwsza pomoc w razie problemów 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59807" y="426027"/>
            <a:ext cx="72571" cy="623455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425180"/>
            <a:ext cx="1824346" cy="598462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316523" y="5235665"/>
            <a:ext cx="10383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Ważne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!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Nie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jest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możliwe przesłanie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umowy do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Rzecznika do analizy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pod kątem abuzywności jej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zapisów bez uprzedniego wyczerpania </a:t>
            </a:r>
            <a:r>
              <a:rPr lang="pl-PL" sz="2000" b="1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procedury reklamacyjnej.</a:t>
            </a:r>
            <a:endParaRPr lang="pl-PL" sz="2000" b="1" dirty="0" smtClean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Tylko w ramach akcji z RPO, w wybranych miastach, eksperci analizują pojedyncze umowy.</a:t>
            </a:r>
            <a:endParaRPr lang="pl-PL" sz="2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96092" y="3998991"/>
            <a:ext cx="10565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Porady telefoniczne to </a:t>
            </a:r>
            <a:r>
              <a:rPr lang="pl-PL" sz="20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często pierwszy kontakt z Rzecznikiem Finansowym. Podpowiadamy jakie są uprawnienia klienta, co warto napisać w reklamacji i zachęcamy do dalszej walki o swoje prawa.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78" y="1342760"/>
            <a:ext cx="7943850" cy="242887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662747" y="2175747"/>
            <a:ext cx="25292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TYLE PORAD TELEFONICZNYCH UDZIELILI EKSPERCI RZECZNIKA FINANSOWEGO W 2016*</a:t>
            </a:r>
          </a:p>
          <a:p>
            <a:r>
              <a:rPr lang="pl-PL" sz="1200" i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*wstępne dane</a:t>
            </a:r>
            <a:endParaRPr lang="pl-PL" sz="1200" i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9851632" y="1369558"/>
            <a:ext cx="2148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27 000</a:t>
            </a:r>
            <a:endParaRPr lang="pl-PL" sz="4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89422" y="282367"/>
            <a:ext cx="8796353" cy="62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2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PROCEDURA REKLAMCYJNA</a:t>
            </a:r>
            <a:endParaRPr lang="pl-PL" sz="32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59807" y="426027"/>
            <a:ext cx="72571" cy="623455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425180"/>
            <a:ext cx="1824346" cy="59846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0" y="1410678"/>
            <a:ext cx="12010377" cy="1352550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459807" y="2962841"/>
            <a:ext cx="10565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Jak należy sformułować reklamację?</a:t>
            </a:r>
            <a:endParaRPr lang="pl-PL" sz="20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9421" y="532300"/>
            <a:ext cx="87963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Warunek konieczny do podjęcia działań przez Rzecznika Finansowego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59806" y="3562564"/>
            <a:ext cx="9954193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SzPct val="350000"/>
            </a:pPr>
            <a:endParaRPr lang="pl-PL" sz="14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59806" y="5606395"/>
            <a:ext cx="10495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Nie trzeba składać kilku reklamacji dotyczących różnych zapisów w umowie. </a:t>
            </a:r>
          </a:p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 jednej reklamacji można zawrzeć wszystkie zastrzeżenia do treści umowy. </a:t>
            </a:r>
            <a:endParaRPr lang="pl-PL" sz="20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9806" y="3445158"/>
            <a:ext cx="11444979" cy="203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lnSpc>
                <a:spcPts val="2200"/>
              </a:lnSpc>
              <a:buSzPct val="350000"/>
              <a:buBlip>
                <a:blip r:embed="rId5"/>
              </a:buBlip>
            </a:pPr>
            <a:r>
              <a:rPr lang="pl-PL" sz="14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ma konieczności precyzyjnego wyliczania wysokości roszczenia. </a:t>
            </a:r>
            <a:r>
              <a:rPr lang="pl-PL" sz="14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Wystarczą ogólne sformułowania np. „Kwestionuję zgodność z prawem klauzul przeliczeniowych/modyfikacyjnych/indeksacyjnych”; „Uważam, że w umowie nie wpisano jasnego sposobu przeliczenia kursów walutowych”; „W umowie nie wskazano, jakie bank stosuje </a:t>
            </a:r>
            <a:r>
              <a:rPr lang="pl-PL" sz="1400" dirty="0" err="1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spready</a:t>
            </a:r>
            <a:r>
              <a:rPr lang="pl-PL" sz="14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jak je wylicza</a:t>
            </a:r>
            <a:r>
              <a:rPr lang="pl-PL" sz="14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449263" indent="-449263">
              <a:lnSpc>
                <a:spcPts val="2200"/>
              </a:lnSpc>
              <a:buSzPct val="350000"/>
              <a:buBlip>
                <a:blip r:embed="rId5"/>
              </a:buBlip>
            </a:pPr>
            <a:endParaRPr lang="pl-PL" sz="14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lnSpc>
                <a:spcPts val="2200"/>
              </a:lnSpc>
              <a:buSzPct val="350000"/>
              <a:buBlip>
                <a:blip r:embed="rId5"/>
              </a:buBlip>
            </a:pPr>
            <a:r>
              <a:rPr lang="pl-PL" sz="14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sformułowaniu konkretnych zastrzeżeń może być przydatna lektura </a:t>
            </a:r>
            <a:r>
              <a:rPr lang="pl-PL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Raportu Rzecznika Finansowego </a:t>
            </a:r>
            <a:r>
              <a:rPr lang="pl-PL" sz="14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czerwca 2016 r., dotyczącego kwestii budzących wątpliwości Rzecznika w związku z umowami kredytów indeksowanych/denominowanych do walut obcych – dostępny na stronie </a:t>
            </a:r>
            <a:r>
              <a:rPr lang="pl-PL" sz="14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pl-PL" sz="14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rf.gov.pl/pdf/Raport_RF_Kredyty_walutowe.pdf</a:t>
            </a:r>
            <a:endParaRPr lang="pl-PL" sz="14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9485774" y="2857103"/>
            <a:ext cx="2225580" cy="2268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689422" y="282367"/>
            <a:ext cx="8796353" cy="62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2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INTERWENCJE</a:t>
            </a:r>
            <a:endParaRPr lang="pl-PL" sz="32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59807" y="426027"/>
            <a:ext cx="72571" cy="623455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425180"/>
            <a:ext cx="1824346" cy="598462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496093" y="3241824"/>
            <a:ext cx="7575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Dopiero na tym etapie postępowania, eksperci Rzecznika Finansowego szczegółowo analizują umowę kredytową i w piśmie przedstawiają argumenty za uznaniem niektórych postanowień za abuzywne.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07" y="1293906"/>
            <a:ext cx="10026764" cy="156029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532380" y="4369707"/>
            <a:ext cx="75389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lnSpc>
                <a:spcPts val="2200"/>
              </a:lnSpc>
              <a:buSzPct val="350000"/>
              <a:buBlip>
                <a:blip r:embed="rId5"/>
              </a:buBlip>
            </a:pPr>
            <a:r>
              <a:rPr lang="pl-PL" sz="14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odpowiedzi bank przedstawia swoje argumenty</a:t>
            </a:r>
          </a:p>
          <a:p>
            <a:pPr marL="449263" indent="-449263">
              <a:lnSpc>
                <a:spcPts val="2200"/>
              </a:lnSpc>
              <a:buSzPct val="350000"/>
              <a:buBlip>
                <a:blip r:embed="rId5"/>
              </a:buBlip>
            </a:pPr>
            <a:r>
              <a:rPr lang="pl-PL" sz="14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nie ma obowiązku postępowania zgodnie ze stanowiskiem przedstawionym przez Rzecznika Finansowego</a:t>
            </a:r>
            <a:endParaRPr lang="pl-PL" sz="14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96092" y="5425260"/>
            <a:ext cx="10495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Nawet jeśli bank nie zmieni decyzji na skutek postępowania interwencyjnego, to warto je podjąć, żeby poznać zastrzeżenia ekspertów Rzecznika Finansowego do umowy.</a:t>
            </a:r>
            <a:endParaRPr lang="pl-PL" sz="20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89421" y="532300"/>
            <a:ext cx="8796353" cy="58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Tryb postępowania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573825" y="3663292"/>
            <a:ext cx="2334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TYLE WNIOSKÓW O INTERWENCJĘ PRZYJĄŁ RZECZNIK FINANSOWY W 2016*</a:t>
            </a:r>
          </a:p>
          <a:p>
            <a:r>
              <a:rPr lang="pl-PL" sz="1200" i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*wstępne dane</a:t>
            </a:r>
            <a:endParaRPr lang="pl-PL" sz="1200" i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9666994" y="2857103"/>
            <a:ext cx="2148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17 000</a:t>
            </a:r>
            <a:endParaRPr lang="pl-PL" sz="4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689422" y="304687"/>
            <a:ext cx="8918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POSTĘPOWANIA POLUBOWNE</a:t>
            </a:r>
            <a:endParaRPr lang="pl-PL" sz="30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59807" y="446809"/>
            <a:ext cx="72571" cy="828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0" y="446809"/>
            <a:ext cx="1824346" cy="598462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689421" y="532300"/>
            <a:ext cx="8796353" cy="58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Nowe uprawnienie, istotne wyzwania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956440" y="5578825"/>
            <a:ext cx="9861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Występując do Rzecznika Finansowego z wnioskiem o postępowania interwencyjne lub polubowne warto mieć świadomość różnic w między tymi trybami.</a:t>
            </a:r>
            <a:endParaRPr lang="pl-PL" sz="20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44" y="1518598"/>
            <a:ext cx="10248656" cy="35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6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1008993" y="5578445"/>
            <a:ext cx="9791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Ważne! Opinia wydawana na zakończenie postępowania polubownego ma zupełnie inny charakter niż istotny pogląd. Jej wykorzystanie np. w procesie sądowym nie zawsze musi być korzystne dla klienta.</a:t>
            </a:r>
            <a:endParaRPr lang="pl-PL" sz="20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89421" y="304687"/>
            <a:ext cx="9158771" cy="62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0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DZIAŁAMY W POSTĘPOWANIU POLUBOWNYM?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59807" y="458844"/>
            <a:ext cx="72571" cy="540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332759" y="4121312"/>
            <a:ext cx="5716022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lnSpc>
                <a:spcPts val="2200"/>
              </a:lnSpc>
              <a:buSzPct val="350000"/>
              <a:buFontTx/>
              <a:buBlip>
                <a:blip r:embed="rId3"/>
              </a:buBlip>
            </a:pPr>
            <a:endParaRPr lang="pl-PL" sz="1400" dirty="0" smtClean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lnSpc>
                <a:spcPts val="2200"/>
              </a:lnSpc>
              <a:buSzPct val="350000"/>
              <a:buFontTx/>
              <a:buBlip>
                <a:blip r:embed="rId3"/>
              </a:buBlip>
            </a:pPr>
            <a:endParaRPr lang="pl-PL" sz="14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11" y="1082566"/>
            <a:ext cx="11765637" cy="449588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532747" y="2349966"/>
            <a:ext cx="27554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prstClr val="black"/>
                </a:solidFill>
              </a:rPr>
              <a:t>Złożenie kompletnego wniosku</a:t>
            </a:r>
            <a:r>
              <a:rPr lang="pl-PL" b="1" dirty="0" smtClean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Kluczowe jest określenie swoich oczekiwań oraz wskazanie ich zasadności (np. wykazanie straty, uszczerbku na zdrowiu itp.) i załączenie dotychczas zgromadzonych dokumentów.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138677" y="2349966"/>
            <a:ext cx="26380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</a:rPr>
              <a:t>Postępowanie RF</a:t>
            </a:r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Może być pisemne, ograniczać się tylko to rozmów telefonicznych lub wymiany maili.</a:t>
            </a:r>
          </a:p>
          <a:p>
            <a:pPr algn="ctr"/>
            <a:endParaRPr lang="pl-PL" dirty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Jeśli to konieczne organizowane jest spotkanie w siedzibie RF.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8492557" y="2286215"/>
            <a:ext cx="29565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</a:rPr>
              <a:t>Ugoda</a:t>
            </a:r>
            <a:endParaRPr lang="pl-PL" b="1" dirty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Postępowanie kończy się protokołem potwierdzającym przebieg postępowania</a:t>
            </a:r>
          </a:p>
          <a:p>
            <a:pPr algn="ctr"/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b="1" dirty="0" smtClean="0">
                <a:solidFill>
                  <a:prstClr val="black"/>
                </a:solidFill>
              </a:rPr>
              <a:t>Brak Ugody</a:t>
            </a: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Sporządza się protokół, a także opinię z oceną prawną stanu faktycznego sprawy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40500" y="626932"/>
            <a:ext cx="87963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Główne etapy postępowania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04949" y="238810"/>
            <a:ext cx="925122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0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BRAK POROZUMIENIA Z POMIOTEM RYNKU FINANSOWEGO</a:t>
            </a:r>
            <a:endParaRPr lang="pl-PL" sz="30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59807" y="458844"/>
            <a:ext cx="72571" cy="540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32378" y="637342"/>
            <a:ext cx="8796353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1600" dirty="0" smtClean="0">
                <a:solidFill>
                  <a:srgbClr val="1F1D1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Co dalej?</a:t>
            </a:r>
            <a:endParaRPr lang="pl-PL" sz="1600" dirty="0">
              <a:solidFill>
                <a:srgbClr val="1F1D1E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49" y="1311319"/>
            <a:ext cx="10517320" cy="1048678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689004" y="5324249"/>
            <a:ext cx="10705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Przedstawienie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poglądu jest uprawnieniem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Rzecznika Finansowego,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a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nie obowiązkiem</a:t>
            </a:r>
          </a:p>
          <a:p>
            <a:pPr algn="ctr">
              <a:buClr>
                <a:schemeClr val="accent1"/>
              </a:buClr>
            </a:pP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Jest wydawany,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gdy Rzecznik Finansowy uzna, że jest to podyktowane koniecznością ochrony interesów lub praw klienta podmiotu rynku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finansowego.</a:t>
            </a:r>
            <a:endParaRPr lang="pl-PL" sz="20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2" y="2656260"/>
            <a:ext cx="8902885" cy="2371725"/>
          </a:xfrm>
          <a:prstGeom prst="rect">
            <a:avLst/>
          </a:prstGeom>
        </p:spPr>
      </p:pic>
      <p:sp>
        <p:nvSpPr>
          <p:cNvPr id="8" name="Prostokąt zaokrąglony 7"/>
          <p:cNvSpPr/>
          <p:nvPr/>
        </p:nvSpPr>
        <p:spPr>
          <a:xfrm>
            <a:off x="9485774" y="2857103"/>
            <a:ext cx="2225580" cy="2268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9666994" y="2857103"/>
            <a:ext cx="1798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344</a:t>
            </a:r>
            <a:endParaRPr lang="pl-PL" sz="4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573825" y="3577903"/>
            <a:ext cx="2224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TYLE  ISTOTNYCH POGLĄDÓW WYDAŁ RZECZNIK FINANSOWY W 2016*</a:t>
            </a:r>
          </a:p>
          <a:p>
            <a:r>
              <a:rPr lang="pl-PL" sz="1200" i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*wstępne dane</a:t>
            </a:r>
            <a:endParaRPr lang="pl-PL" sz="1200" i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6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89422" y="283905"/>
            <a:ext cx="8796353" cy="62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2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PODSUMOWANIE</a:t>
            </a:r>
            <a:endParaRPr lang="pl-PL" sz="32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9422" y="553966"/>
            <a:ext cx="87963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WALCZYĆ O SWOJE PRAWA PRZY WSPARCIU RZECZNIKA FINANSOWEGO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59807" y="426027"/>
            <a:ext cx="72571" cy="623455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471375" y="1771649"/>
            <a:ext cx="2314347" cy="2708407"/>
            <a:chOff x="1085849" y="4782474"/>
            <a:chExt cx="2324101" cy="2719822"/>
          </a:xfrm>
        </p:grpSpPr>
        <p:sp>
          <p:nvSpPr>
            <p:cNvPr id="2" name="Elipsa 1"/>
            <p:cNvSpPr/>
            <p:nvPr/>
          </p:nvSpPr>
          <p:spPr>
            <a:xfrm>
              <a:off x="1790699" y="4782474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F7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000" b="1" dirty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7" name="Grupa 6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5" name="Pagon 4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" name="Prostokąt 5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9" name="Elipsa 38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0F7E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0" name="Łącznik prosty 9"/>
            <p:cNvCxnSpPr/>
            <p:nvPr/>
          </p:nvCxnSpPr>
          <p:spPr>
            <a:xfrm flipV="1">
              <a:off x="2247899" y="5677665"/>
              <a:ext cx="1" cy="942545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y 56"/>
            <p:cNvCxnSpPr/>
            <p:nvPr/>
          </p:nvCxnSpPr>
          <p:spPr>
            <a:xfrm flipV="1">
              <a:off x="2247899" y="6994390"/>
              <a:ext cx="0" cy="507906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a 57"/>
          <p:cNvGrpSpPr/>
          <p:nvPr/>
        </p:nvGrpSpPr>
        <p:grpSpPr>
          <a:xfrm>
            <a:off x="2716875" y="3067108"/>
            <a:ext cx="2314347" cy="2743620"/>
            <a:chOff x="1085849" y="6083394"/>
            <a:chExt cx="2324101" cy="2755185"/>
          </a:xfrm>
        </p:grpSpPr>
        <p:sp>
          <p:nvSpPr>
            <p:cNvPr id="59" name="Elipsa 58"/>
            <p:cNvSpPr/>
            <p:nvPr/>
          </p:nvSpPr>
          <p:spPr>
            <a:xfrm>
              <a:off x="1790699" y="7924179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000" b="1" dirty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60" name="Grupa 59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63" name="Grupa 62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65" name="Pagon 64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Prostokąt 66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4" name="Elipsa 63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D8D8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61" name="Łącznik prosty 60"/>
            <p:cNvCxnSpPr/>
            <p:nvPr/>
          </p:nvCxnSpPr>
          <p:spPr>
            <a:xfrm flipV="1">
              <a:off x="2247899" y="7001055"/>
              <a:ext cx="1" cy="942545"/>
            </a:xfrm>
            <a:prstGeom prst="line">
              <a:avLst/>
            </a:prstGeom>
            <a:ln w="19050">
              <a:solidFill>
                <a:srgbClr val="D8D8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y 61"/>
            <p:cNvCxnSpPr/>
            <p:nvPr/>
          </p:nvCxnSpPr>
          <p:spPr>
            <a:xfrm flipV="1">
              <a:off x="2247899" y="6083394"/>
              <a:ext cx="0" cy="507906"/>
            </a:xfrm>
            <a:prstGeom prst="line">
              <a:avLst/>
            </a:prstGeom>
            <a:ln w="19050">
              <a:solidFill>
                <a:srgbClr val="D8D8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a 67"/>
          <p:cNvGrpSpPr/>
          <p:nvPr/>
        </p:nvGrpSpPr>
        <p:grpSpPr>
          <a:xfrm>
            <a:off x="4964209" y="1771649"/>
            <a:ext cx="2314347" cy="2708407"/>
            <a:chOff x="1085849" y="4782474"/>
            <a:chExt cx="2324101" cy="2719822"/>
          </a:xfrm>
        </p:grpSpPr>
        <p:sp>
          <p:nvSpPr>
            <p:cNvPr id="69" name="Elipsa 68"/>
            <p:cNvSpPr/>
            <p:nvPr/>
          </p:nvSpPr>
          <p:spPr>
            <a:xfrm>
              <a:off x="1790699" y="4782474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F7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000" b="1" dirty="0" smtClean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pl-PL" sz="4000" b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0" name="Grupa 69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73" name="Grupa 72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75" name="Pagon 74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Prostokąt 76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4" name="Elipsa 73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0F7E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1" name="Łącznik prosty 70"/>
            <p:cNvCxnSpPr/>
            <p:nvPr/>
          </p:nvCxnSpPr>
          <p:spPr>
            <a:xfrm flipV="1">
              <a:off x="2247899" y="5677665"/>
              <a:ext cx="1" cy="942545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/>
            <p:cNvCxnSpPr/>
            <p:nvPr/>
          </p:nvCxnSpPr>
          <p:spPr>
            <a:xfrm flipV="1">
              <a:off x="2247899" y="6994390"/>
              <a:ext cx="0" cy="507906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a 88"/>
          <p:cNvGrpSpPr/>
          <p:nvPr/>
        </p:nvGrpSpPr>
        <p:grpSpPr>
          <a:xfrm>
            <a:off x="9508048" y="1771649"/>
            <a:ext cx="2314347" cy="2708407"/>
            <a:chOff x="1085849" y="4782474"/>
            <a:chExt cx="2324101" cy="2719822"/>
          </a:xfrm>
        </p:grpSpPr>
        <p:sp>
          <p:nvSpPr>
            <p:cNvPr id="90" name="Elipsa 89"/>
            <p:cNvSpPr/>
            <p:nvPr/>
          </p:nvSpPr>
          <p:spPr>
            <a:xfrm>
              <a:off x="1790699" y="4782474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F7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000" b="1" dirty="0" smtClean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pl-PL" sz="4000" b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1" name="Grupa 90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94" name="Grupa 93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96" name="Pagon 95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Prostokąt 97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5" name="Elipsa 94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0F7E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2" name="Łącznik prosty 91"/>
            <p:cNvCxnSpPr/>
            <p:nvPr/>
          </p:nvCxnSpPr>
          <p:spPr>
            <a:xfrm flipV="1">
              <a:off x="2247899" y="5677665"/>
              <a:ext cx="1" cy="942545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Łącznik prosty 92"/>
            <p:cNvCxnSpPr/>
            <p:nvPr/>
          </p:nvCxnSpPr>
          <p:spPr>
            <a:xfrm flipV="1">
              <a:off x="2247899" y="6994390"/>
              <a:ext cx="0" cy="507906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Prostokąt 98"/>
          <p:cNvSpPr/>
          <p:nvPr/>
        </p:nvSpPr>
        <p:spPr>
          <a:xfrm>
            <a:off x="4768362" y="4718260"/>
            <a:ext cx="2863361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l-PL" sz="20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Wniosek o interwencję Rzecznika Finansowego 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na tym etapie eksperci analizują umowę, odpowiedź na reklamację itp. Formułują argumenty na korzyść klienta.</a:t>
            </a: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Prostokąt 99"/>
          <p:cNvSpPr/>
          <p:nvPr/>
        </p:nvSpPr>
        <p:spPr>
          <a:xfrm>
            <a:off x="2522862" y="1375836"/>
            <a:ext cx="29446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l-PL" sz="20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Reklamacja składana do banku 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ogólnie formułująca zastrzeżenia do umowy.</a:t>
            </a:r>
          </a:p>
          <a:p>
            <a:pPr algn="ctr">
              <a:lnSpc>
                <a:spcPts val="2200"/>
              </a:lnSpc>
            </a:pP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Warunek niezbędny do interwencji RF.</a:t>
            </a: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Grupa 100"/>
          <p:cNvGrpSpPr/>
          <p:nvPr/>
        </p:nvGrpSpPr>
        <p:grpSpPr>
          <a:xfrm>
            <a:off x="7227126" y="3061348"/>
            <a:ext cx="2314347" cy="2743620"/>
            <a:chOff x="1085849" y="6083394"/>
            <a:chExt cx="2324101" cy="2755185"/>
          </a:xfrm>
        </p:grpSpPr>
        <p:sp>
          <p:nvSpPr>
            <p:cNvPr id="102" name="Elipsa 101"/>
            <p:cNvSpPr/>
            <p:nvPr/>
          </p:nvSpPr>
          <p:spPr>
            <a:xfrm>
              <a:off x="1790699" y="7924179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000" b="1" dirty="0" smtClean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pl-PL" sz="4000" b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3" name="Grupa 102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106" name="Grupa 105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108" name="Pagon 107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Prostokąt 109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7" name="Elipsa 106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D8D8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04" name="Łącznik prosty 103"/>
            <p:cNvCxnSpPr/>
            <p:nvPr/>
          </p:nvCxnSpPr>
          <p:spPr>
            <a:xfrm flipV="1">
              <a:off x="2247899" y="7001055"/>
              <a:ext cx="1" cy="942545"/>
            </a:xfrm>
            <a:prstGeom prst="line">
              <a:avLst/>
            </a:prstGeom>
            <a:ln w="19050">
              <a:solidFill>
                <a:srgbClr val="D8D8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Łącznik prosty 104"/>
            <p:cNvCxnSpPr/>
            <p:nvPr/>
          </p:nvCxnSpPr>
          <p:spPr>
            <a:xfrm flipV="1">
              <a:off x="2247899" y="6083394"/>
              <a:ext cx="0" cy="507906"/>
            </a:xfrm>
            <a:prstGeom prst="line">
              <a:avLst/>
            </a:prstGeom>
            <a:ln w="19050">
              <a:solidFill>
                <a:srgbClr val="D8D8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Prostokąt 110"/>
          <p:cNvSpPr/>
          <p:nvPr/>
        </p:nvSpPr>
        <p:spPr>
          <a:xfrm>
            <a:off x="320891" y="4718260"/>
            <a:ext cx="261531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l-PL" sz="20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Telefoniczna porada eksperta </a:t>
            </a:r>
            <a:r>
              <a:rPr lang="pl-PL" sz="2000" b="1" dirty="0" smtClean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Rzecznika Finansowego 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podstawowe informacje, bez analizy dokumentów.</a:t>
            </a: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Prostokąt 111"/>
          <p:cNvSpPr/>
          <p:nvPr/>
        </p:nvSpPr>
        <p:spPr>
          <a:xfrm>
            <a:off x="7076642" y="1886430"/>
            <a:ext cx="2615315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l-PL" sz="20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Wniosek o polubowne rozwiązanie sporu </a:t>
            </a:r>
            <a:r>
              <a:rPr lang="pl-PL" sz="2000" b="1" dirty="0" smtClean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przy RF 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tylko w sytuacji chęci zawarcia ugody.</a:t>
            </a: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Prostokąt 112"/>
          <p:cNvSpPr/>
          <p:nvPr/>
        </p:nvSpPr>
        <p:spPr>
          <a:xfrm>
            <a:off x="9357564" y="4718260"/>
            <a:ext cx="2615315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l-PL" sz="2000" b="1" dirty="0" smtClean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Wniosek o istotny pogląd RF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składany dopiero na etapie postępowania sądowego.</a:t>
            </a: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Obraz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425180"/>
            <a:ext cx="1824346" cy="5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635</Words>
  <Application>Microsoft Office PowerPoint</Application>
  <PresentationFormat>Niestandardowy</PresentationFormat>
  <Paragraphs>85</Paragraphs>
  <Slides>10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Arial</vt:lpstr>
      <vt:lpstr>Arial </vt:lpstr>
      <vt:lpstr>Roboto Condensed</vt:lpstr>
      <vt:lpstr>Calibri Light</vt:lpstr>
      <vt:lpstr>Roboto regular</vt:lpstr>
      <vt:lpstr>Calibri</vt:lpstr>
      <vt:lpstr>Motyw pakietu Office</vt:lpstr>
      <vt:lpstr>1_Motyw pakietu Office</vt:lpstr>
      <vt:lpstr>2_Motyw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Kinga</dc:creator>
  <cp:lastModifiedBy>Agnieszka Jędrzejczyk</cp:lastModifiedBy>
  <cp:revision>164</cp:revision>
  <cp:lastPrinted>2017-01-23T13:06:27Z</cp:lastPrinted>
  <dcterms:created xsi:type="dcterms:W3CDTF">2016-09-21T13:32:33Z</dcterms:created>
  <dcterms:modified xsi:type="dcterms:W3CDTF">2017-01-27T14:09:53Z</dcterms:modified>
</cp:coreProperties>
</file>