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61" r:id="rId5"/>
    <p:sldId id="265" r:id="rId6"/>
    <p:sldId id="259" r:id="rId7"/>
    <p:sldId id="266" r:id="rId8"/>
    <p:sldId id="269" r:id="rId9"/>
    <p:sldId id="270" r:id="rId10"/>
    <p:sldId id="271" r:id="rId11"/>
    <p:sldId id="275" r:id="rId12"/>
    <p:sldId id="276" r:id="rId13"/>
    <p:sldId id="262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G" initials="M" lastIdx="3" clrIdx="0"/>
  <p:cmAuthor id="1" name="Fundacja Alzheimerowska" initials="FA" lastIdx="1" clrIdx="1">
    <p:extLst>
      <p:ext uri="{19B8F6BF-5375-455C-9EA6-DF929625EA0E}">
        <p15:presenceInfo xmlns:p15="http://schemas.microsoft.com/office/powerpoint/2012/main" userId="7570d08ba1842b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81170C-9CB5-43F9-979F-19539FEE0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61CE210-77FB-4A3F-9498-E75591D39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6F30AB-9E08-4D8B-A81F-A2F26029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0E9-05C2-4B93-8CB7-305C6B9141F4}" type="datetimeFigureOut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BC838C-71FB-41F2-8B52-12D8DE4C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F5016D-6E6D-44E6-9252-16DE0A21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D94-8384-465D-8AA7-824EBC054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36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D56488-6F90-44C1-A71C-92E7270F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EDFC83C-013C-4657-8C61-8A2AD4523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52770F-57A2-4509-BF65-CE1965C1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0E9-05C2-4B93-8CB7-305C6B9141F4}" type="datetimeFigureOut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BD1F31-C182-4DFE-B71F-59B3790B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EF73C5-5388-4DE9-A33D-6C0EC313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D94-8384-465D-8AA7-824EBC054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77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8421D18-F129-44B5-BF24-5163FBD52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F3A2B32-08C2-4CFD-AD72-ED34150A8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9861CF-7860-4F2C-A9E8-4AABCD37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0E9-05C2-4B93-8CB7-305C6B9141F4}" type="datetimeFigureOut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69A063-F46B-4F9F-A50B-5F0231FA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3050DC-AE7D-430D-A598-C893267C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D94-8384-465D-8AA7-824EBC054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54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89BDA1-0420-4C03-8A40-E6F48CF3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EEC2A0-6CBF-4246-93C2-966F988B5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092BC1-7F18-448A-8132-DABE3F72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0E9-05C2-4B93-8CB7-305C6B9141F4}" type="datetimeFigureOut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7F567B-0C68-41FA-BE73-7A153FBF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A79666-EE71-4BAF-B54E-1A55820A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D94-8384-465D-8AA7-824EBC054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55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42DC9E-7339-4B81-B594-7D5D1F31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6D98C8-741F-4052-8E57-010595CF4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28F0D0-74E6-44E0-9743-682FD6B5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0E9-05C2-4B93-8CB7-305C6B9141F4}" type="datetimeFigureOut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8BE422-0722-4290-961E-672E64A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7288BE-F793-4B33-84FA-12D2675C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D94-8384-465D-8AA7-824EBC054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80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7499CF-28E5-4690-B53D-855E10F2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82AF1E-30F4-4B77-B117-CAA856F6E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5C3983-1099-40D5-BA97-A6E7595FE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0A3D09-07C8-4F29-8A9A-14FB5C98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0E9-05C2-4B93-8CB7-305C6B9141F4}" type="datetimeFigureOut">
              <a:rPr lang="pl-PL" smtClean="0"/>
              <a:t>24.09.2019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6090A54-94F1-487A-A8B5-E7C3C1F8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A5D3C6-DA99-42C1-A28E-4920D0A0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D94-8384-465D-8AA7-824EBC054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07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15F8FC-C666-4C0D-8C52-8F715978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B0CF3E-7BBA-4D99-B283-D829F78DC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EE9C8A-A210-450D-BBEE-B39E759A0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ACD9FB7-08C0-4B69-99FA-E56ADAD70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0D1ECF0-D918-4ECD-A660-4ADF6C0D3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8356AF4-8F81-4FD3-802A-CAB7B95C0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0E9-05C2-4B93-8CB7-305C6B9141F4}" type="datetimeFigureOut">
              <a:rPr lang="pl-PL" smtClean="0"/>
              <a:t>24.09.2019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21BF39A-6C78-402A-B977-2AB5A8BD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844CCE0-302B-4C10-9748-1B619C5C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D94-8384-465D-8AA7-824EBC054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88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70F99C-5243-41DE-9C42-F6F8B9FD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2B3AEC5-7204-4E97-8C70-A62BC940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0E9-05C2-4B93-8CB7-305C6B9141F4}" type="datetimeFigureOut">
              <a:rPr lang="pl-PL" smtClean="0"/>
              <a:t>24.09.2019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5028DE-7913-4CC6-AA19-B1C105F9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12B1FE8-3503-42F2-891B-8DDF70C6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D94-8384-465D-8AA7-824EBC054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86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F56AAF5-A2B5-4F5C-8E8B-4DEFC090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0E9-05C2-4B93-8CB7-305C6B9141F4}" type="datetimeFigureOut">
              <a:rPr lang="pl-PL" smtClean="0"/>
              <a:t>24.09.2019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5677486-D129-4AEB-B0E3-A386121B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7507857-B4A6-494A-8F32-3B1BBF4C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D94-8384-465D-8AA7-824EBC054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1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C364B3-BA90-4A06-A69E-41CA5ED8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A7F99F-9DD5-4243-824C-F66A281BD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A7FC74E-F23E-4987-B276-3B2C7D6F3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95E68D-CBAA-421B-A2A7-AB731C00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0E9-05C2-4B93-8CB7-305C6B9141F4}" type="datetimeFigureOut">
              <a:rPr lang="pl-PL" smtClean="0"/>
              <a:t>24.09.2019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E2294D0-3EA8-4878-A90C-7871D55B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A3B998-E6C1-478D-A631-EFB296D5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D94-8384-465D-8AA7-824EBC054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39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9F173D-6F23-4AC7-985E-385801A2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B98CA7E-74AB-473B-9888-C3C97A659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ABE5C26-C7B1-4E34-88A4-145840635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7CFCFAD-9AC9-4F45-AB55-41055DBE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0E9-05C2-4B93-8CB7-305C6B9141F4}" type="datetimeFigureOut">
              <a:rPr lang="pl-PL" smtClean="0"/>
              <a:t>24.09.2019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2339C9-37DD-4365-93C1-995BA9FF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DD57624-139D-48C4-B9C8-EB3D6408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D94-8384-465D-8AA7-824EBC054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63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3456DDA-B3A1-4365-855F-051813C4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50E72C-9196-4EE5-9A15-8CA550085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11C10F-2A55-4F73-9F2B-0689A98E4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950E9-05C2-4B93-8CB7-305C6B9141F4}" type="datetimeFigureOut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FDC275-9014-4844-B730-BA0732852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FDFD63-617F-4646-A26C-6E513E0C5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6BD94-8384-465D-8AA7-824EBC054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29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www.rpo.gov.pl/sites/default/files/logotypy%20brpo%20PL_0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lzheimer-krakow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https://www.rpo.gov.pl/sites/default/files/logotypy%20brpo%20PL_0.png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rpo.gov.pl/sites/default/files/logotypy%20brpo%20PL_0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rpo.gov.pl/sites/default/files/logotypy%20brpo%20PL_0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rpo.gov.pl/sites/default/files/logotypy%20brpo%20PL_0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9D3F1A-D6B6-4CB9-AC2D-B6EAA3829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Terapia aktywizacyjna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F6A56D-71F6-4C00-B02C-85AE1802C5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Małopolska Fundacja Pomocy Ludziom</a:t>
            </a:r>
          </a:p>
          <a:p>
            <a:r>
              <a:rPr lang="pl-PL" dirty="0"/>
              <a:t>Dotkniętym Chorobą Alzheimera</a:t>
            </a:r>
          </a:p>
          <a:p>
            <a:r>
              <a:rPr lang="pl-PL" dirty="0"/>
              <a:t>Kraków/Małopolska</a:t>
            </a:r>
          </a:p>
        </p:txBody>
      </p:sp>
      <p:pic>
        <p:nvPicPr>
          <p:cNvPr id="1026" name="Picture 2" descr="https://www.rpo.gov.pl/sites/default/files/logotypy brpo PL_0.png">
            <a:extLst>
              <a:ext uri="{FF2B5EF4-FFF2-40B4-BE49-F238E27FC236}">
                <a16:creationId xmlns:a16="http://schemas.microsoft.com/office/drawing/2014/main" id="{8D969789-BD6D-493D-B8F8-0EEF6736E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015" y="341313"/>
            <a:ext cx="20843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F6536B0-6645-40C1-8823-DA7C3B5C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18" y="323056"/>
            <a:ext cx="25860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6" y="1320568"/>
            <a:ext cx="1099595" cy="1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8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37" y="924720"/>
            <a:ext cx="8561120" cy="4899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45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5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24" y="514350"/>
            <a:ext cx="10078720" cy="56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2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4B2797-F225-4FCD-AB9A-C493EEF8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dirty="0"/>
            </a:br>
            <a:r>
              <a:rPr lang="pl-PL" dirty="0"/>
              <a:t>Kontakt i linki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DA46AF-7B73-458F-8506-D00439FB9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Os. Słoneczne 15, 31-958 Kraków</a:t>
            </a:r>
          </a:p>
          <a:p>
            <a:r>
              <a:rPr lang="pl-PL" dirty="0"/>
              <a:t>Tel.: (012) 410 54 20</a:t>
            </a:r>
          </a:p>
          <a:p>
            <a:r>
              <a:rPr lang="pl-PL" dirty="0"/>
              <a:t>fundacja@alzheimer-krakow.pl </a:t>
            </a:r>
          </a:p>
          <a:p>
            <a:r>
              <a:rPr lang="pl-PL" dirty="0">
                <a:hlinkClick r:id="rId2"/>
              </a:rPr>
              <a:t>http://www.alzheimer-krakow.pl</a:t>
            </a:r>
            <a:endParaRPr lang="pl-PL" dirty="0"/>
          </a:p>
          <a:p>
            <a:r>
              <a:rPr lang="pl-PL" dirty="0"/>
              <a:t>Facebook: ŚDS dla osób z chorobą Alzheimera, os. Słoneczne 15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DA675FE-267D-4C85-9616-70AA53C5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188"/>
            <a:ext cx="25860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https://www.rpo.gov.pl/sites/default/files/logotypy%20brpo%20PL_0.png">
            <a:extLst>
              <a:ext uri="{FF2B5EF4-FFF2-40B4-BE49-F238E27FC236}">
                <a16:creationId xmlns:a16="http://schemas.microsoft.com/office/drawing/2014/main" id="{C01C9937-E81B-4402-822A-61E60A0EA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287" y="230188"/>
            <a:ext cx="20828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4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4CDE8E-BEFE-46BF-ACFA-DEA0B496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dirty="0"/>
            </a:br>
            <a:r>
              <a:rPr lang="pl-PL" dirty="0"/>
              <a:t>Prowadzone działania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33274D-C0B9-4212-AF24-4048A4524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Od 1994 roku specjalizujemy się w prowadzeniu szeroko pojętej terapii choroby Alzheimera  głównie w trakcie dziennego pobytu (od poniedziałku do piątku) w Środowiskowym Domu Samopomocy prowadzonym przez Fundację</a:t>
            </a:r>
          </a:p>
          <a:p>
            <a:r>
              <a:rPr lang="pl-PL" dirty="0"/>
              <a:t>Oferujemy intensywny program terapeutyczny dla chorych, opracowany przez specjalistę klinicznego CMUJ, lekarza psychiatrę - Izabellę </a:t>
            </a:r>
            <a:r>
              <a:rPr lang="pl-PL" dirty="0" err="1"/>
              <a:t>Horbulewicz</a:t>
            </a:r>
            <a:r>
              <a:rPr lang="pl-PL" dirty="0"/>
              <a:t>-Mokrzycką</a:t>
            </a:r>
          </a:p>
          <a:p>
            <a:r>
              <a:rPr lang="pl-PL" dirty="0"/>
              <a:t>Zajęcia mają głównie charakter grupowy, bierze w nich udział średnio od 16 do 23 uczestników.</a:t>
            </a:r>
          </a:p>
          <a:p>
            <a:r>
              <a:rPr lang="pl-PL" dirty="0"/>
              <a:t>Prowadzone są przez wykwalifikowany personel ŚDS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E8D7DD-6E48-42F9-A807-8A8024247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2" y="230188"/>
            <a:ext cx="25860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ttps://www.rpo.gov.pl/sites/default/files/logotypy%20brpo%20PL_0.png">
            <a:extLst>
              <a:ext uri="{FF2B5EF4-FFF2-40B4-BE49-F238E27FC236}">
                <a16:creationId xmlns:a16="http://schemas.microsoft.com/office/drawing/2014/main" id="{20C1D605-CA88-494E-9081-9F108D72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910" y="230188"/>
            <a:ext cx="20828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1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obejmują m.in.: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1371" y="1524000"/>
            <a:ext cx="10722429" cy="5061857"/>
          </a:xfrm>
        </p:spPr>
        <p:txBody>
          <a:bodyPr>
            <a:normAutofit fontScale="55000" lnSpcReduction="20000"/>
          </a:bodyPr>
          <a:lstStyle/>
          <a:p>
            <a:r>
              <a:rPr lang="pl-PL" sz="3400" dirty="0"/>
              <a:t>Trening Orientacji w Rzeczywistości (TOR)</a:t>
            </a:r>
          </a:p>
          <a:p>
            <a:pPr lvl="0"/>
            <a:r>
              <a:rPr lang="pl-PL" sz="3400" dirty="0"/>
              <a:t>Ćwiczenia kładące nacisk na orientację w miejscu i czasie </a:t>
            </a:r>
          </a:p>
          <a:p>
            <a:pPr lvl="0"/>
            <a:r>
              <a:rPr lang="pl-PL" sz="3400" dirty="0"/>
              <a:t>Ćwiczenia zdolności zapamiętywania nowych informacji</a:t>
            </a:r>
          </a:p>
          <a:p>
            <a:pPr lvl="0"/>
            <a:r>
              <a:rPr lang="pl-PL" sz="3400" dirty="0"/>
              <a:t>Ćwiczenia pamięci operacyjnej</a:t>
            </a:r>
          </a:p>
          <a:p>
            <a:pPr lvl="0"/>
            <a:r>
              <a:rPr lang="pl-PL" sz="3400" dirty="0"/>
              <a:t>Ćwiczenia usprawniające koncentrację uwagi</a:t>
            </a:r>
          </a:p>
          <a:p>
            <a:pPr lvl="0"/>
            <a:r>
              <a:rPr lang="pl-PL" sz="3400" dirty="0"/>
              <a:t>Terapię reminiscencyjną</a:t>
            </a:r>
          </a:p>
          <a:p>
            <a:pPr lvl="0"/>
            <a:r>
              <a:rPr lang="pl-PL" sz="3400" dirty="0"/>
              <a:t>Ćwiczenia skojarzeniowe</a:t>
            </a:r>
          </a:p>
          <a:p>
            <a:pPr lvl="0"/>
            <a:r>
              <a:rPr lang="pl-PL" sz="3400" dirty="0"/>
              <a:t>Ćwiczenia mające na celu utrzymanie zdolności pisania, czytania i mówienia oraz liczenia</a:t>
            </a:r>
          </a:p>
          <a:p>
            <a:pPr lvl="0"/>
            <a:r>
              <a:rPr lang="pl-PL" sz="3400" dirty="0"/>
              <a:t>Ćwiczenia usprawniające postrzeganie wzrokowe i słuchowe</a:t>
            </a:r>
          </a:p>
          <a:p>
            <a:pPr lvl="0"/>
            <a:r>
              <a:rPr lang="pl-PL" sz="3400" dirty="0"/>
              <a:t>Ćwiczenia ukierunkowane na polepszenie sprawności fizycznej (gimnastyka, spacery)</a:t>
            </a:r>
          </a:p>
          <a:p>
            <a:pPr lvl="0"/>
            <a:r>
              <a:rPr lang="pl-PL" sz="3400" dirty="0"/>
              <a:t>Zajęcia plastyczne i manualne </a:t>
            </a:r>
          </a:p>
          <a:p>
            <a:pPr lvl="0"/>
            <a:r>
              <a:rPr lang="pl-PL" sz="3400" dirty="0"/>
              <a:t>Zajęcia muzyczne (taniec, śpiew)</a:t>
            </a:r>
          </a:p>
          <a:p>
            <a:pPr lvl="0"/>
            <a:r>
              <a:rPr lang="pl-PL" sz="3400" dirty="0"/>
              <a:t>Zapobieganie wycofaniu z życia społecznego (wycieczki, imprezy integracyjne, zapraszanie gości itp.)</a:t>
            </a:r>
          </a:p>
          <a:p>
            <a:pPr lvl="0"/>
            <a:r>
              <a:rPr lang="pl-PL" sz="3400" dirty="0"/>
              <a:t>Utrzymanie sprawności w zakresie funkcjonowania w życiu codziennym (trening umiejętności codziennych)</a:t>
            </a:r>
          </a:p>
        </p:txBody>
      </p:sp>
    </p:spTree>
    <p:extLst>
      <p:ext uri="{BB962C8B-B14F-4D97-AF65-F5344CB8AC3E}">
        <p14:creationId xmlns:p14="http://schemas.microsoft.com/office/powerpoint/2010/main" val="272092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40CC6D-2CAD-4418-9370-ED234457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Efekty naszych działań oraz zaspokajane potrzeby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996138-F9F3-48A6-B9EE-67181822E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Dzięki działaniom Fundacji wsparcie w formie terapii dziennej w ŚDS uzyskało blisko dwieście osób ze zdiagnozowanymi zespołami otępiennymi, głównie mieszkańcy Krakowa.</a:t>
            </a:r>
          </a:p>
          <a:p>
            <a:r>
              <a:rPr lang="pl-PL" dirty="0"/>
              <a:t>Efekty terapii:</a:t>
            </a:r>
          </a:p>
          <a:p>
            <a:pPr lvl="1"/>
            <a:r>
              <a:rPr lang="pl-PL" dirty="0"/>
              <a:t>Usprawnienie codziennego funkcjonowania Podopiecznych, także w środowisku domowym</a:t>
            </a:r>
          </a:p>
          <a:p>
            <a:pPr lvl="1"/>
            <a:r>
              <a:rPr lang="pl-PL" dirty="0"/>
              <a:t>Zmniejszenie natężenia BPSD (behawioralnych i psychologicznych symptomów otępienia) obserwowalnych u Uczestników poza Ośrodkiem (wg. słownych deklaracji Opiekunów)</a:t>
            </a:r>
          </a:p>
          <a:p>
            <a:pPr lvl="1"/>
            <a:r>
              <a:rPr lang="pl-PL" dirty="0"/>
              <a:t>Wsparcie </a:t>
            </a:r>
            <a:r>
              <a:rPr lang="pl-PL" dirty="0" err="1"/>
              <a:t>wytchnieniowe</a:t>
            </a:r>
            <a:r>
              <a:rPr lang="pl-PL" dirty="0"/>
              <a:t> dla Opiekunów</a:t>
            </a:r>
          </a:p>
          <a:p>
            <a:pPr lvl="1"/>
            <a:r>
              <a:rPr lang="pl-PL" dirty="0"/>
              <a:t>Lepsze funkcjonowanie społeczne, poznawcze, emocjonalne i behawioralne Podopiecznych (m.in. dzięki efektowi facylitacji</a:t>
            </a:r>
          </a:p>
          <a:p>
            <a:pPr lvl="1"/>
            <a:r>
              <a:rPr lang="pl-PL" dirty="0"/>
              <a:t>Odziaływania terapeutyczne spowalniają postęp otępienia (dowody pośrednie)</a:t>
            </a:r>
          </a:p>
          <a:p>
            <a:pPr lvl="1"/>
            <a:r>
              <a:rPr lang="pl-PL" dirty="0"/>
              <a:t>Polepszenie komunikacji w relacji Opiekun-Chory (większe odprężenie Opiekunów, wzmocnienie kompetencji relacyjnych u Podopiecznych)</a:t>
            </a:r>
          </a:p>
          <a:p>
            <a:pPr lvl="1"/>
            <a:endParaRPr lang="pl-PL" dirty="0"/>
          </a:p>
          <a:p>
            <a:endParaRPr lang="pl-P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DB3919B-37AD-4355-98B8-2C0F775E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8"/>
            <a:ext cx="25860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ttps://www.rpo.gov.pl/sites/default/files/logotypy%20brpo%20PL_0.png">
            <a:extLst>
              <a:ext uri="{FF2B5EF4-FFF2-40B4-BE49-F238E27FC236}">
                <a16:creationId xmlns:a16="http://schemas.microsoft.com/office/drawing/2014/main" id="{B1ACE0C0-1590-421B-B26A-233BEFD2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287" y="121928"/>
            <a:ext cx="20828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86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Zaspokajane potrzeby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Terapia aktywizacyjna wspiera chorych z terenu Miasta Krakowa oraz w niektórych przypadkach z okolicznych Gmin, co wynika z formy zadania zleconego przez MOPS</a:t>
            </a:r>
          </a:p>
          <a:p>
            <a:r>
              <a:rPr lang="pl-PL" dirty="0"/>
              <a:t>U Podopiecznych terapia podtrzymuje funkcjonowanie poznawcze </a:t>
            </a:r>
          </a:p>
          <a:p>
            <a:r>
              <a:rPr lang="pl-PL" dirty="0"/>
              <a:t>Dodatkowo zaspokaja potrzebę bezpieczeństwa, przynależności, samorozwoju, wzmacnia poczucie sprawstwa</a:t>
            </a:r>
          </a:p>
          <a:p>
            <a:r>
              <a:rPr lang="pl-PL" dirty="0"/>
              <a:t>Dla Opiekunów stanowi czas wytchnienia od opieki oraz możliwość regeneracji psychofizycznej</a:t>
            </a:r>
          </a:p>
        </p:txBody>
      </p:sp>
    </p:spTree>
    <p:extLst>
      <p:ext uri="{BB962C8B-B14F-4D97-AF65-F5344CB8AC3E}">
        <p14:creationId xmlns:p14="http://schemas.microsoft.com/office/powerpoint/2010/main" val="424155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D31780-E05A-4876-A31B-EA15ACA3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dirty="0"/>
            </a:br>
            <a:r>
              <a:rPr lang="pl-PL" dirty="0"/>
              <a:t>Warunki niezbędne do realizacji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B860B8-11B8-4ECE-A241-35274A137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Personel (czworo terapeutów i psycholog) z doświadczeniem oraz wiedzą, którzy podnoszący swoje kwalifikacje dzięki szkoleniom i superwizji.</a:t>
            </a:r>
          </a:p>
          <a:p>
            <a:r>
              <a:rPr lang="pl-PL" dirty="0"/>
              <a:t>Kontrakt na realizację ośrodka podpisany z Miejskim Ośrodkiem Pomocy w Krakowie od 1.09.2005 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/>
              <a:t>Lokal dzierżawiony od Gminy Miejskiej Kraków, będący w trwałym użytkowaniu MOPS Kraków, przystosowany dla osób niepełnosprawnych, dający możliwość wsparcia 23 osobom jednocześnie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9EE0B4-EFBA-44AA-9FCC-D843F200A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188"/>
            <a:ext cx="25860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https://www.rpo.gov.pl/sites/default/files/logotypy%20brpo%20PL_0.png">
            <a:extLst>
              <a:ext uri="{FF2B5EF4-FFF2-40B4-BE49-F238E27FC236}">
                <a16:creationId xmlns:a16="http://schemas.microsoft.com/office/drawing/2014/main" id="{68C43CAA-0B8B-44E5-AA0A-6C714E369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536" y="230188"/>
            <a:ext cx="20828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365" y="1631836"/>
            <a:ext cx="6099630" cy="343104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66800"/>
            <a:ext cx="8108647" cy="45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3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3" y="620484"/>
            <a:ext cx="10256762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75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19" y="225910"/>
            <a:ext cx="7469832" cy="64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54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446</Words>
  <Application>Microsoft Office PowerPoint</Application>
  <PresentationFormat>Panoramiczny</PresentationFormat>
  <Paragraphs>48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   Terapia aktywizacyjna </vt:lpstr>
      <vt:lpstr> Prowadzone działania</vt:lpstr>
      <vt:lpstr>Zajęcia obejmują m.in.:</vt:lpstr>
      <vt:lpstr> Efekty naszych działań oraz zaspokajane potrzeby</vt:lpstr>
      <vt:lpstr>Zaspokajane potrzeby</vt:lpstr>
      <vt:lpstr> Warunki niezbędne do realizacji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Kontakt i linki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organizacji  Nazwa dobrej praktyki</dc:title>
  <dc:creator>Ewa Tułodziecka-Czapska</dc:creator>
  <cp:lastModifiedBy>Ewa Tułodziecka-Czapska</cp:lastModifiedBy>
  <cp:revision>32</cp:revision>
  <dcterms:created xsi:type="dcterms:W3CDTF">2019-05-13T11:27:19Z</dcterms:created>
  <dcterms:modified xsi:type="dcterms:W3CDTF">2019-09-24T06:14:18Z</dcterms:modified>
</cp:coreProperties>
</file>