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0AAED-DA33-4F80-A8C3-6CBA633233DD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6D60-1257-4C64-90E1-62D5DA481D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17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18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47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45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70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44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69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9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06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7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35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30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F8EB36-3122-4F9A-9C42-260415126853}" type="datetimeFigureOut">
              <a:rPr lang="pl-PL" smtClean="0"/>
              <a:t>20.06.2018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D1AF3D-566D-40E9-94C6-8691783E6197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08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ECA818-51D0-428F-8E32-C8A2BC7D6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Organizacja sądownictwa rodzinnego -bariery i problemy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55D3116-3D09-4DE5-BF70-6DD678210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Perspektywa  kuratora</a:t>
            </a:r>
          </a:p>
        </p:txBody>
      </p:sp>
    </p:spTree>
    <p:extLst>
      <p:ext uri="{BB962C8B-B14F-4D97-AF65-F5344CB8AC3E}">
        <p14:creationId xmlns:p14="http://schemas.microsoft.com/office/powerpoint/2010/main" val="289487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96B51-356D-4947-861D-FF6FD82F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8476"/>
          </a:xfrm>
        </p:spPr>
        <p:txBody>
          <a:bodyPr>
            <a:noAutofit/>
          </a:bodyPr>
          <a:lstStyle/>
          <a:p>
            <a:r>
              <a:rPr lang="pl-PL" sz="3600" dirty="0"/>
              <a:t>Ramy prawne czynności kuratora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74F5F4-7076-4EC5-B643-6BAE9C6E7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Określenie uprawnień kuratora w nadzorze opiekuńczym / w postępowaniu wykonawczym.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Sprecyzowanie przepisów dotyczących wywiadów środowiskowych w sprawach opiekuńczych.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Doprecyzowanie roli kuratora w sprawach dotyczących udziału kuratora w kontaktach (+ograniczenie ilościowe).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Precyzowanie zarządzeń dotyczących wywiadów środowiskowych. 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Urealnienie limitów obciążeń – włączenie wywiadów środowiskowych.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Regulacje związane z RODO – art. 9 i 9a i inne w ustawie o kuratorach sądowych.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C8EE5BD-FF68-4288-A2B1-331B06C1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AF3D-566D-40E9-94C6-8691783E619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08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944A9E-904E-4CB9-8DE4-081EB72F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8476"/>
          </a:xfrm>
        </p:spPr>
        <p:txBody>
          <a:bodyPr>
            <a:normAutofit fontScale="90000"/>
          </a:bodyPr>
          <a:lstStyle/>
          <a:p>
            <a:r>
              <a:rPr lang="pl-PL" dirty="0"/>
              <a:t>Ustawa o kuratorach sądowych z dnia 27 lipca 2001 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36290F-ED25-4EC7-AA6B-3F981F6B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pl-PL"/>
              <a:t>Art. 1. Kuratorzy sądowi realizują określone przez prawo zadania o charakterze wychowawczo-resocjalizacyjnym, diagnostycznym, profilaktycznym i kontrolnym, związane z wykonywaniem orzeczeń sądu.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34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99B4F3-E496-45AF-92A0-4878A8CC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6640"/>
          </a:xfrm>
        </p:spPr>
        <p:txBody>
          <a:bodyPr/>
          <a:lstStyle/>
          <a:p>
            <a:r>
              <a:rPr lang="pl-PL" dirty="0"/>
              <a:t>Przepisy: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BB31FF-CE4C-49B5-99AC-FA5AA30EC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Ustawa o kuratorach sądowych z dnia 27 lipca 2001 - regulująca obowiązki i zadania kuratorów (dość ogólnie) 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Rozporządzenie MS w sprawie szczegółowego sposobu wykonywania uprawnień i obowiązków kuratorów sądowych z dnia 12 czerwca 2003 r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Rozporządzenie MS w sprawie nadzoru nad nieletnim z dnia 24 czerwca 2014 r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Rozporządzenie z dnia 11 czerwca 2003 r w sprawie regulaminu czynności w zakresie przeprowadzania wywiadu środowiskowego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Rozporządzenie z dnia 16 sierpnia 2001 r w sprawie szczegółowych zasad i trybu przeprowadzania wywiadów środowiskowych o nieletnim.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Rozporządzenie MS z dnia 10 kwietnia 2012 w sprawie warunków i sposobu przeprowadzania badań na obecność alkoholu lub innego środka użytego w celu wprowadzenia się w stan odurzenia w organizmie nieletniego.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Kodeks postępowania cywilnego art. 570</a:t>
            </a:r>
            <a:r>
              <a:rPr lang="pl-PL" baseline="30000" dirty="0"/>
              <a:t>1 </a:t>
            </a:r>
            <a:r>
              <a:rPr lang="pl-PL" dirty="0"/>
              <a:t>i 570 </a:t>
            </a:r>
            <a:r>
              <a:rPr lang="pl-PL" baseline="30000" dirty="0"/>
              <a:t>1a</a:t>
            </a:r>
            <a:r>
              <a:rPr lang="pl-PL" dirty="0"/>
              <a:t> - dotyczące zlecania wywiadów środowiskowych.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847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E920A7-7C46-40DD-899B-30F95B5D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8476"/>
          </a:xfrm>
        </p:spPr>
        <p:txBody>
          <a:bodyPr/>
          <a:lstStyle/>
          <a:p>
            <a:r>
              <a:rPr lang="pl-PL" dirty="0"/>
              <a:t>Bariery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4EF914-12E7-4606-9392-0633F040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brak regulacji prawnych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obciążenie 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Czas/fizjologia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zasoby środowiskowe i dostępność pomocy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ramy prawne czynności kuratora</a:t>
            </a:r>
          </a:p>
        </p:txBody>
      </p:sp>
    </p:spTree>
    <p:extLst>
      <p:ext uri="{BB962C8B-B14F-4D97-AF65-F5344CB8AC3E}">
        <p14:creationId xmlns:p14="http://schemas.microsoft.com/office/powerpoint/2010/main" val="263797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A9FEAB-86FC-4F4B-9D2E-3CFFA4B6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8476"/>
          </a:xfrm>
        </p:spPr>
        <p:txBody>
          <a:bodyPr/>
          <a:lstStyle/>
          <a:p>
            <a:r>
              <a:rPr lang="pl-PL" dirty="0"/>
              <a:t>Brak regulacji 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35C48D-CFA9-48DB-B42D-8DE0856F3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Większość z przywołanych aktów prawnych odnosi się do nieletnich.</a:t>
            </a:r>
          </a:p>
          <a:p>
            <a:r>
              <a:rPr lang="pl-PL" dirty="0"/>
              <a:t>Rozporządzenie z 12 czerwca 2003 r: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sz="1700" dirty="0"/>
              <a:t>dotyczy wszystkich nadzorów jednak § 3 uszczegóławiający sposób prowadzenia nadzoru, trudno odnieść do rodziców, którym sąd ograniczył władzę rodzicielską – mówi o podopiecznym, któremu kurator ma obowiązek pomóc w organizacji nauki, pracy i czasu wolnego . 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sz="1700" dirty="0"/>
              <a:t>§ 6 dotyczący wywiadów środowiskowych odsyła do </a:t>
            </a:r>
            <a:r>
              <a:rPr lang="pl-PL" sz="1700" dirty="0" err="1"/>
              <a:t>rozp</a:t>
            </a:r>
            <a:r>
              <a:rPr lang="pl-PL" sz="1700" dirty="0"/>
              <a:t>. z 11 czerwca 2003 wydanego na podstawie art. 214 § 9 </a:t>
            </a:r>
            <a:r>
              <a:rPr lang="pl-PL" sz="1700" dirty="0" err="1"/>
              <a:t>kpk</a:t>
            </a:r>
            <a:endParaRPr lang="pl-PL" sz="1700" dirty="0"/>
          </a:p>
          <a:p>
            <a:r>
              <a:rPr lang="pl-PL" dirty="0"/>
              <a:t>w sprawach dotyczących udziału kuratora w kontaktach rodziców z dziećmi - sprawach, które generują bardzo dużo problemów i najwięcej skarg, rozporządzenie wypowiada się tak: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sz="1700" dirty="0"/>
              <a:t>§ 10. 1. Kurator rodzinny, któremu zlecono obecność przy kontaktach rodziców z dziećmi, ustalonych przez sąd opiekuńczy, stawia się w określonym w postanowieniu sądu terminie i miejscu i jest obecny przez cały czas trwania kontaktu, zapewniając, by kontakt ten nie trwał dłużej, niż postanowił sąd.</a:t>
            </a:r>
          </a:p>
          <a:p>
            <a:pPr marL="358775" indent="-358775"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sz="1700" dirty="0"/>
              <a:t> 2. Z każdej obecności przy kontaktach, o których mowa w ust. 1, kurator rodzinny niezwłocznie składa sądowi pisemną notatkę.</a:t>
            </a:r>
          </a:p>
        </p:txBody>
      </p:sp>
    </p:spTree>
    <p:extLst>
      <p:ext uri="{BB962C8B-B14F-4D97-AF65-F5344CB8AC3E}">
        <p14:creationId xmlns:p14="http://schemas.microsoft.com/office/powerpoint/2010/main" val="179933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DA73BF-1565-4D25-AF10-A9F32414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8476"/>
          </a:xfrm>
        </p:spPr>
        <p:txBody>
          <a:bodyPr/>
          <a:lstStyle/>
          <a:p>
            <a:r>
              <a:rPr lang="pl-PL" dirty="0"/>
              <a:t>Obciążenie: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D98174-2207-4529-AFF7-87E2AB0C2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dirty="0"/>
              <a:t>Na koniec 2017 w Polsce było 2067 kuratorów rodzinnych</a:t>
            </a:r>
          </a:p>
          <a:p>
            <a:r>
              <a:rPr lang="pl-PL" sz="1600" dirty="0"/>
              <a:t>Gdyby wszyscy pracowali (nie chorowali, nie korzystali z urlopów macierzyńskich i wychowawczych), ich obciążenia wyglądałyby tak:</a:t>
            </a:r>
          </a:p>
          <a:p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B71A92B9-1FA7-4421-A55B-B9C807B26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46035"/>
              </p:ext>
            </p:extLst>
          </p:nvPr>
        </p:nvGraphicFramePr>
        <p:xfrm>
          <a:off x="1183822" y="2775858"/>
          <a:ext cx="9429749" cy="3252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3110">
                  <a:extLst>
                    <a:ext uri="{9D8B030D-6E8A-4147-A177-3AD203B41FA5}">
                      <a16:colId xmlns:a16="http://schemas.microsoft.com/office/drawing/2014/main" val="2934471000"/>
                    </a:ext>
                  </a:extLst>
                </a:gridCol>
                <a:gridCol w="1843261">
                  <a:extLst>
                    <a:ext uri="{9D8B030D-6E8A-4147-A177-3AD203B41FA5}">
                      <a16:colId xmlns:a16="http://schemas.microsoft.com/office/drawing/2014/main" val="2914309537"/>
                    </a:ext>
                  </a:extLst>
                </a:gridCol>
                <a:gridCol w="1875381">
                  <a:extLst>
                    <a:ext uri="{9D8B030D-6E8A-4147-A177-3AD203B41FA5}">
                      <a16:colId xmlns:a16="http://schemas.microsoft.com/office/drawing/2014/main" val="1044708407"/>
                    </a:ext>
                  </a:extLst>
                </a:gridCol>
                <a:gridCol w="1783167">
                  <a:extLst>
                    <a:ext uri="{9D8B030D-6E8A-4147-A177-3AD203B41FA5}">
                      <a16:colId xmlns:a16="http://schemas.microsoft.com/office/drawing/2014/main" val="2848649866"/>
                    </a:ext>
                  </a:extLst>
                </a:gridCol>
                <a:gridCol w="1744830">
                  <a:extLst>
                    <a:ext uri="{9D8B030D-6E8A-4147-A177-3AD203B41FA5}">
                      <a16:colId xmlns:a16="http://schemas.microsoft.com/office/drawing/2014/main" val="4077024895"/>
                    </a:ext>
                  </a:extLst>
                </a:gridCol>
              </a:tblGrid>
              <a:tr h="40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Liczba spraw ogółem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Liczba spraw średnio na jednego kuratora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Liczba podopiecznych ogółem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Liczba podopiecznych średnio na kuratora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949257488"/>
                  </a:ext>
                </a:extLst>
              </a:tr>
              <a:tr h="53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Wywiady w postępowaniu wykonawczym (+kontrolne)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71356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1063629908"/>
                  </a:ext>
                </a:extLst>
              </a:tr>
              <a:tr h="40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Wywiady w postępowaniu rozpoznawczym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251.775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121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2339295377"/>
                  </a:ext>
                </a:extLst>
              </a:tr>
              <a:tr h="26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Wywiady ogółem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323.131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156 – 14 miesięcznie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2789412704"/>
                  </a:ext>
                </a:extLst>
              </a:tr>
              <a:tr h="17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Nadzory ogółem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129.262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299.803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857921114"/>
                  </a:ext>
                </a:extLst>
              </a:tr>
              <a:tr h="53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Nadzory osobiste kuratorów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Zawodowych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37.714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87.471- proporcjonalnie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42 – nie bierze pod uwagę rodziców nieletnich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1948811942"/>
                  </a:ext>
                </a:extLst>
              </a:tr>
              <a:tr h="26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Nadzory kuratorów społecznych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91548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212331 proporcjonalnie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103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4129126986"/>
                  </a:ext>
                </a:extLst>
              </a:tr>
              <a:tr h="26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Kontrola obowiązków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3344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3774295395"/>
                  </a:ext>
                </a:extLst>
              </a:tr>
              <a:tr h="40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Ilość wykonanych kontaktów w obecności kuratora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12453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 wykonanych kontaktów - 6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9" marR="60889" marT="0" marB="0"/>
                </a:tc>
                <a:extLst>
                  <a:ext uri="{0D108BD9-81ED-4DB2-BD59-A6C34878D82A}">
                    <a16:rowId xmlns:a16="http://schemas.microsoft.com/office/drawing/2014/main" val="260465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38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825A1-18E8-4831-AE26-22E46F70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8476"/>
          </a:xfrm>
        </p:spPr>
        <p:txBody>
          <a:bodyPr/>
          <a:lstStyle/>
          <a:p>
            <a:r>
              <a:rPr lang="pl-PL" dirty="0"/>
              <a:t>Czas / fizjologia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E790B0-04F0-4B48-87D2-C1B5EDDF7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Wywiad środowiskowy: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analiza akt sprawy i innych spraw dotyczących rodziny lub nieletniego,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dojazd i powrót (czasem to kilkadziesiąt kilometrów w jedną stronę),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wizyta w domu i rozmowa członkami rodziny (rzadko udaje się za pierwszym razem),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zebranie informacji w szkole lub szkołach,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kontakt z OPS, innymi instytucjami i sąsiadami,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analiza informacji,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sporządzenie sprawozdania.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366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9AA8A-8A3C-4BE2-9A2D-6E737B80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8476"/>
          </a:xfrm>
        </p:spPr>
        <p:txBody>
          <a:bodyPr/>
          <a:lstStyle/>
          <a:p>
            <a:r>
              <a:rPr lang="pl-PL" dirty="0"/>
              <a:t>Czas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F95864-D15E-467A-8163-9C92F37A0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Zakładając optymistycznie, że wywiady, kontrola obowiązków nałożonych przez sąd i kontakty w obecności kuratora pochłaniają tylko połowę czasu pracy kuratora, </a:t>
            </a:r>
          </a:p>
          <a:p>
            <a:pPr marL="0" indent="0">
              <a:buNone/>
            </a:pPr>
            <a:r>
              <a:rPr lang="pl-PL" b="1" dirty="0"/>
              <a:t>to przy 145 podopiecznych (średnio) – na jednego podopiecznego w miesiącu mamy 33 minuty i musimy do niego dotrzeć</a:t>
            </a:r>
          </a:p>
          <a:p>
            <a:pPr marL="0" indent="0">
              <a:buNone/>
            </a:pPr>
            <a:r>
              <a:rPr lang="pl-PL" b="1" dirty="0"/>
              <a:t>Kontakty w obecności  kuratora – długość  jednego  kontaktu – ilość kontaktów w obecności  kuratora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526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8F9607-0FF9-4316-AA1A-8CDD666C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8476"/>
          </a:xfrm>
        </p:spPr>
        <p:txBody>
          <a:bodyPr>
            <a:normAutofit fontScale="90000"/>
          </a:bodyPr>
          <a:lstStyle/>
          <a:p>
            <a:r>
              <a:rPr lang="pl-PL" dirty="0"/>
              <a:t>Zasoby środowiskowe - dostępność pomocy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8C981B-C3CA-47E2-BDD5-357EE55A0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endParaRPr lang="pl-PL" dirty="0"/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komunikacja publiczna (dojazd do pracy, do szkoły, do instytucji pomocowych),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dostępność pomocy specjalistycznej – PPP, PZP, szeroko rozumiana pomoc specjalistyczna, świetlice dla dzieci, świetlice terapeutyczne, poradnictwo rodzinne, instytucje zajmujące się pomocą materialną (poza OPS-</a:t>
            </a:r>
            <a:r>
              <a:rPr lang="pl-PL" dirty="0" err="1"/>
              <a:t>ami</a:t>
            </a:r>
            <a:r>
              <a:rPr lang="pl-PL" dirty="0"/>
              <a:t>), poradnictwo dla ofiar przemocy, Ośrodki Interwencji Kryzysowej, mieszkania chronione,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możliwość poniesienia kosztów finansowych i czasowych,</a:t>
            </a:r>
          </a:p>
          <a:p>
            <a:pPr marL="358775" indent="-358775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pl-PL" dirty="0"/>
              <a:t>zasoby rodziny i gotowość do przyjęcia pomocy.</a:t>
            </a:r>
          </a:p>
          <a:p>
            <a:r>
              <a:rPr lang="pl-PL" dirty="0"/>
              <a:t>Większość nadzorów dotyczy rodzin wieloproblemowych, wymagających pracy na wielu płaszczyznach – korzystanie z pomocy specjalistycznej i wsparcia środowiska jest koniecznością.</a:t>
            </a:r>
          </a:p>
        </p:txBody>
      </p:sp>
    </p:spTree>
    <p:extLst>
      <p:ext uri="{BB962C8B-B14F-4D97-AF65-F5344CB8AC3E}">
        <p14:creationId xmlns:p14="http://schemas.microsoft.com/office/powerpoint/2010/main" val="5010895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797</Words>
  <Application>Microsoft Office PowerPoint</Application>
  <PresentationFormat>Panoramiczny</PresentationFormat>
  <Paragraphs>104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Retrospekcja</vt:lpstr>
      <vt:lpstr>Organizacja sądownictwa rodzinnego -bariery i problemy</vt:lpstr>
      <vt:lpstr>Ustawa o kuratorach sądowych z dnia 27 lipca 2001 r</vt:lpstr>
      <vt:lpstr>Przepisy:</vt:lpstr>
      <vt:lpstr>Bariery</vt:lpstr>
      <vt:lpstr>Brak regulacji prawnych</vt:lpstr>
      <vt:lpstr>Obciążenie:</vt:lpstr>
      <vt:lpstr>Czas / fizjologia</vt:lpstr>
      <vt:lpstr>Czas</vt:lpstr>
      <vt:lpstr>Zasoby środowiskowe - dostępność pomocy</vt:lpstr>
      <vt:lpstr>Ramy prawne czynności kuratora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Yatzek</dc:creator>
  <cp:lastModifiedBy>Yatzek</cp:lastModifiedBy>
  <cp:revision>8</cp:revision>
  <dcterms:created xsi:type="dcterms:W3CDTF">2018-06-19T10:33:09Z</dcterms:created>
  <dcterms:modified xsi:type="dcterms:W3CDTF">2018-06-20T21:40:23Z</dcterms:modified>
</cp:coreProperties>
</file>