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62" r:id="rId2"/>
    <p:sldId id="289" r:id="rId3"/>
    <p:sldId id="287" r:id="rId4"/>
    <p:sldId id="288" r:id="rId5"/>
    <p:sldId id="277" r:id="rId6"/>
    <p:sldId id="271" r:id="rId7"/>
    <p:sldId id="269" r:id="rId8"/>
    <p:sldId id="297" r:id="rId9"/>
    <p:sldId id="295" r:id="rId10"/>
    <p:sldId id="296" r:id="rId11"/>
    <p:sldId id="294" r:id="rId12"/>
    <p:sldId id="291" r:id="rId13"/>
    <p:sldId id="273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4798" autoAdjust="0"/>
    <p:restoredTop sz="94660"/>
  </p:normalViewPr>
  <p:slideViewPr>
    <p:cSldViewPr snapToGrid="0">
      <p:cViewPr varScale="1">
        <p:scale>
          <a:sx n="91" d="100"/>
          <a:sy n="91" d="100"/>
        </p:scale>
        <p:origin x="96" y="4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5923F103-BC34-4FE4-A40E-EDDEECFDA5D0}" type="datetimeFigureOut">
              <a:rPr lang="en-US" dirty="0"/>
              <a:pPr/>
              <a:t>9/24/2019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A1CC3-2375-41D4-9E03-427CAF2A4C1A}" type="datetimeFigureOut">
              <a:rPr lang="en-US" dirty="0"/>
              <a:t>9/24/2019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16868-8199-4C2C-A5B1-63AEE139F88E}" type="datetimeFigureOut">
              <a:rPr lang="en-US" dirty="0"/>
              <a:t>9/24/2019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9FF7F-6988-44CC-821B-644E70CD2F73}" type="datetimeFigureOut">
              <a:rPr lang="en-US" dirty="0"/>
              <a:t>9/24/2019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2C299-16B2-4475-990D-751901EACC14}" type="datetimeFigureOut">
              <a:rPr lang="en-US" dirty="0"/>
              <a:t>9/24/2019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86839-B9D8-4651-8783-F325ECE74E65}" type="datetimeFigureOut">
              <a:rPr lang="en-US" dirty="0"/>
              <a:t>9/24/2019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 obraz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84F64-32F6-45C5-931F-ADC1662401D0}" type="datetimeFigureOut">
              <a:rPr lang="en-US" dirty="0"/>
              <a:t>9/24/2019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53086D93-FCAC-47E0-A2EE-787E62CA814C}" type="datetimeFigureOut">
              <a:rPr lang="en-US" dirty="0"/>
              <a:t>9/24/2019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CDA879A6-0FD0-4734-A311-86BFCA472E6E}" type="datetimeFigureOut">
              <a:rPr lang="en-US" dirty="0"/>
              <a:t>9/24/2019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9CA7B-DFD4-44B5-8C60-D14B8CD1FB59}" type="datetimeFigureOut">
              <a:rPr lang="en-US" dirty="0"/>
              <a:t>9/24/2019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E6425-0181-43F2-84FC-787E803FD2F8}" type="datetimeFigureOut">
              <a:rPr lang="en-US" dirty="0"/>
              <a:t>9/24/2019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B8791-F1B0-41E7-B7FD-A781E65C4266}" type="datetimeFigureOut">
              <a:rPr lang="en-US" dirty="0"/>
              <a:t>9/24/2019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D63B2-E120-4ED8-B27B-C685F510A5FE}" type="datetimeFigureOut">
              <a:rPr lang="en-US" dirty="0"/>
              <a:t>9/24/2019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18ACC-A947-437B-A130-35BD54FDF1E9}" type="datetimeFigureOut">
              <a:rPr lang="en-US" dirty="0"/>
              <a:t>9/24/2019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D7E02-BCB8-4D50-A234-369438C08659}" type="datetimeFigureOut">
              <a:rPr lang="en-US" dirty="0"/>
              <a:t>9/24/2019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6A4C-8E40-4F87-A4F0-01A0687C5742}" type="datetimeFigureOut">
              <a:rPr lang="en-US" dirty="0"/>
              <a:t>9/24/2019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72C73-2D91-4E12-BA25-F0AA0C03599B}" type="datetimeFigureOut">
              <a:rPr lang="en-US" dirty="0"/>
              <a:t>9/24/2019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2BE451C3-0FF4-47C4-B829-773ADF60F88C}" type="datetimeFigureOut">
              <a:rPr lang="en-US" dirty="0"/>
              <a:t>9/24/2019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3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72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https://www.rpo.gov.pl/sites/default/files/logotypy%20brpo%20PL_0.png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1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https://www.rpo.gov.pl/sites/default/files/logotypy%20brpo%20PL_0.png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hyperlink" Target="mailto:biuro@alzheimer.zgora.pl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https://www.rpo.gov.pl/sites/default/files/logotypy%20brpo%20PL_0.png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https://www.rpo.gov.pl/sites/default/files/logotypy%20brpo%20PL_0.png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22">
            <a:extLst>
              <a:ext uri="{FF2B5EF4-FFF2-40B4-BE49-F238E27FC236}">
                <a16:creationId xmlns:a16="http://schemas.microsoft.com/office/drawing/2014/main" id="{93E10248-AF0E-477D-B4D2-47C02CE4E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533010C2-2DA5-460F-A40C-5317F567A0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Freeform 5">
              <a:extLst>
                <a:ext uri="{FF2B5EF4-FFF2-40B4-BE49-F238E27FC236}">
                  <a16:creationId xmlns:a16="http://schemas.microsoft.com/office/drawing/2014/main" id="{17CB0634-F963-4EC9-A6F6-8EA46BD1F1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37" name="Rectangle 26">
            <a:extLst>
              <a:ext uri="{FF2B5EF4-FFF2-40B4-BE49-F238E27FC236}">
                <a16:creationId xmlns:a16="http://schemas.microsoft.com/office/drawing/2014/main" id="{73C0A186-7444-4460-9C37-532E7671E9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Freeform 5">
            <a:extLst>
              <a:ext uri="{FF2B5EF4-FFF2-40B4-BE49-F238E27FC236}">
                <a16:creationId xmlns:a16="http://schemas.microsoft.com/office/drawing/2014/main" id="{D22D1B95-2B54-43E9-85D9-B489F6C5DD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21010068">
            <a:off x="8490951" y="4185117"/>
            <a:ext cx="3299407" cy="440924"/>
          </a:xfrm>
          <a:custGeom>
            <a:avLst/>
            <a:gdLst/>
            <a:ahLst/>
            <a:cxnLst/>
            <a:rect l="l" t="t" r="r" b="b"/>
            <a:pathLst>
              <a:path w="10000" h="5291">
                <a:moveTo>
                  <a:pt x="85" y="2532"/>
                </a:moveTo>
                <a:cubicBezTo>
                  <a:pt x="1736" y="3911"/>
                  <a:pt x="7524" y="5298"/>
                  <a:pt x="9958" y="5291"/>
                </a:cubicBezTo>
                <a:cubicBezTo>
                  <a:pt x="9989" y="1958"/>
                  <a:pt x="9969" y="3333"/>
                  <a:pt x="10000" y="0"/>
                </a:cubicBezTo>
                <a:lnTo>
                  <a:pt x="10000" y="0"/>
                </a:lnTo>
                <a:lnTo>
                  <a:pt x="9667" y="204"/>
                </a:lnTo>
                <a:lnTo>
                  <a:pt x="9334" y="400"/>
                </a:lnTo>
                <a:lnTo>
                  <a:pt x="9001" y="590"/>
                </a:lnTo>
                <a:lnTo>
                  <a:pt x="8667" y="753"/>
                </a:lnTo>
                <a:lnTo>
                  <a:pt x="8333" y="917"/>
                </a:lnTo>
                <a:lnTo>
                  <a:pt x="7999" y="1071"/>
                </a:lnTo>
                <a:lnTo>
                  <a:pt x="7669" y="1202"/>
                </a:lnTo>
                <a:lnTo>
                  <a:pt x="7333" y="1325"/>
                </a:lnTo>
                <a:lnTo>
                  <a:pt x="7000" y="1440"/>
                </a:lnTo>
                <a:lnTo>
                  <a:pt x="6673" y="1538"/>
                </a:lnTo>
                <a:lnTo>
                  <a:pt x="6340" y="1636"/>
                </a:lnTo>
                <a:lnTo>
                  <a:pt x="6013" y="1719"/>
                </a:lnTo>
                <a:lnTo>
                  <a:pt x="5686" y="1784"/>
                </a:lnTo>
                <a:lnTo>
                  <a:pt x="5359" y="1850"/>
                </a:lnTo>
                <a:lnTo>
                  <a:pt x="5036" y="1906"/>
                </a:lnTo>
                <a:lnTo>
                  <a:pt x="4717" y="1948"/>
                </a:lnTo>
                <a:lnTo>
                  <a:pt x="4396" y="1980"/>
                </a:lnTo>
                <a:lnTo>
                  <a:pt x="4079" y="2013"/>
                </a:lnTo>
                <a:lnTo>
                  <a:pt x="3766" y="2029"/>
                </a:lnTo>
                <a:lnTo>
                  <a:pt x="3454" y="2046"/>
                </a:lnTo>
                <a:lnTo>
                  <a:pt x="3145" y="2053"/>
                </a:lnTo>
                <a:lnTo>
                  <a:pt x="2839" y="2046"/>
                </a:lnTo>
                <a:lnTo>
                  <a:pt x="2537" y="2046"/>
                </a:lnTo>
                <a:lnTo>
                  <a:pt x="2238" y="2029"/>
                </a:lnTo>
                <a:lnTo>
                  <a:pt x="1943" y="2004"/>
                </a:lnTo>
                <a:lnTo>
                  <a:pt x="1653" y="1980"/>
                </a:lnTo>
                <a:lnTo>
                  <a:pt x="1368" y="1955"/>
                </a:lnTo>
                <a:lnTo>
                  <a:pt x="1085" y="1915"/>
                </a:lnTo>
                <a:lnTo>
                  <a:pt x="806" y="1873"/>
                </a:lnTo>
                <a:lnTo>
                  <a:pt x="533" y="1833"/>
                </a:lnTo>
                <a:lnTo>
                  <a:pt x="0" y="1726"/>
                </a:lnTo>
                <a:cubicBezTo>
                  <a:pt x="28" y="1995"/>
                  <a:pt x="57" y="2263"/>
                  <a:pt x="85" y="2532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</p:sp>
      <p:sp>
        <p:nvSpPr>
          <p:cNvPr id="39" name="Freeform 5">
            <a:extLst>
              <a:ext uri="{FF2B5EF4-FFF2-40B4-BE49-F238E27FC236}">
                <a16:creationId xmlns:a16="http://schemas.microsoft.com/office/drawing/2014/main" id="{7D0F3F6D-A49D-4406-8D61-1C4F8D792F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455612" y="4241801"/>
            <a:ext cx="11277600" cy="2337161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sp>
        <p:nvSpPr>
          <p:cNvPr id="33" name="Freeform 5">
            <a:extLst>
              <a:ext uri="{FF2B5EF4-FFF2-40B4-BE49-F238E27FC236}">
                <a16:creationId xmlns:a16="http://schemas.microsoft.com/office/drawing/2014/main" id="{D953A318-DA8D-4405-9536-D889E45C5E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E382A3D-2F90-475C-8DF2-F666FEA342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E8CBBF68-EA36-4353-A64A-355C3A9EA5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3171" y="1143000"/>
            <a:ext cx="8825658" cy="338921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pl-PL" sz="4000" dirty="0">
                <a:solidFill>
                  <a:srgbClr val="FFFFFF"/>
                </a:solidFill>
              </a:rPr>
              <a:t>Dobre praktyki:</a:t>
            </a:r>
            <a:br>
              <a:rPr lang="pl-PL" sz="4000" dirty="0">
                <a:solidFill>
                  <a:srgbClr val="FFFFFF"/>
                </a:solidFill>
              </a:rPr>
            </a:br>
            <a:r>
              <a:rPr lang="pl-PL" sz="11500" b="1" dirty="0">
                <a:solidFill>
                  <a:srgbClr val="FFFFFF"/>
                </a:solidFill>
              </a:rPr>
              <a:t>EDUKACJA</a:t>
            </a:r>
            <a:endParaRPr lang="en-US" sz="6600" b="1" dirty="0">
              <a:solidFill>
                <a:srgbClr val="FFFFFF"/>
              </a:solidFill>
            </a:endParaRP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D22C5970-992B-49F2-8F51-D62F28E18A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410825" y="0"/>
            <a:ext cx="851709" cy="1204484"/>
          </a:xfrm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C11B7D56-D88C-42F1-B03F-840AED17EB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12" y="5804935"/>
            <a:ext cx="2100447" cy="589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 descr="https://www.rpo.gov.pl/sites/default/files/logotypy brpo PL_0.png">
            <a:extLst>
              <a:ext uri="{FF2B5EF4-FFF2-40B4-BE49-F238E27FC236}">
                <a16:creationId xmlns:a16="http://schemas.microsoft.com/office/drawing/2014/main" id="{EB05004F-7ED5-46E4-BE53-E89551BD26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0218" y="5834591"/>
            <a:ext cx="1692994" cy="559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pole tekstowe 14">
            <a:extLst>
              <a:ext uri="{FF2B5EF4-FFF2-40B4-BE49-F238E27FC236}">
                <a16:creationId xmlns:a16="http://schemas.microsoft.com/office/drawing/2014/main" id="{30235025-D583-4F4D-8FE6-F53F3EA9780E}"/>
              </a:ext>
            </a:extLst>
          </p:cNvPr>
          <p:cNvSpPr txBox="1"/>
          <p:nvPr/>
        </p:nvSpPr>
        <p:spPr>
          <a:xfrm>
            <a:off x="4478425" y="5112437"/>
            <a:ext cx="3231974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pl-PL" sz="2400" b="1" dirty="0"/>
          </a:p>
          <a:p>
            <a:pPr algn="ctr"/>
            <a:endParaRPr lang="pl-PL" sz="2400" b="1" dirty="0"/>
          </a:p>
          <a:p>
            <a:pPr algn="ctr"/>
            <a:endParaRPr lang="pl-PL" dirty="0"/>
          </a:p>
          <a:p>
            <a:pPr algn="ctr"/>
            <a:r>
              <a:rPr lang="pl-PL" dirty="0"/>
              <a:t>Warszawa 30 września 2019</a:t>
            </a:r>
          </a:p>
        </p:txBody>
      </p:sp>
    </p:spTree>
    <p:extLst>
      <p:ext uri="{BB962C8B-B14F-4D97-AF65-F5344CB8AC3E}">
        <p14:creationId xmlns:p14="http://schemas.microsoft.com/office/powerpoint/2010/main" val="1583890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8000"/>
    </mc:Choice>
    <mc:Fallback xmlns="">
      <p:transition advTm="8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roup 71">
            <a:extLst>
              <a:ext uri="{FF2B5EF4-FFF2-40B4-BE49-F238E27FC236}">
                <a16:creationId xmlns:a16="http://schemas.microsoft.com/office/drawing/2014/main" id="{31A23674-C9EA-43DC-BC84-292A36F804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4D742E62-D0CA-4DEC-815B-5ED27845B5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6ADD3D29-FB68-4A1C-B0DE-CAF42F2843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24822E8D-300D-45E7-9F98-BDEC743618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D06AF491-AF58-4D3E-8AE6-8D851803D2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7" name="Freeform 5">
              <a:extLst>
                <a:ext uri="{FF2B5EF4-FFF2-40B4-BE49-F238E27FC236}">
                  <a16:creationId xmlns:a16="http://schemas.microsoft.com/office/drawing/2014/main" id="{450D8A4E-61E3-4B28-94FB-7F0C032F39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6200000">
              <a:off x="446565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78" name="Freeform 5">
              <a:extLst>
                <a:ext uri="{FF2B5EF4-FFF2-40B4-BE49-F238E27FC236}">
                  <a16:creationId xmlns:a16="http://schemas.microsoft.com/office/drawing/2014/main" id="{C187CEFC-9032-481B-B8CA-A323593DD4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5922489">
              <a:off x="537676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79" name="Freeform 5">
              <a:extLst>
                <a:ext uri="{FF2B5EF4-FFF2-40B4-BE49-F238E27FC236}">
                  <a16:creationId xmlns:a16="http://schemas.microsoft.com/office/drawing/2014/main" id="{4CB87468-9225-4E6A-A5B7-B47F08B34B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ytuł 1">
            <a:extLst>
              <a:ext uri="{FF2B5EF4-FFF2-40B4-BE49-F238E27FC236}">
                <a16:creationId xmlns:a16="http://schemas.microsoft.com/office/drawing/2014/main" id="{E8CBBF68-EA36-4353-A64A-355C3A9EA5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098" y="629265"/>
            <a:ext cx="6072776" cy="1270655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pl-PL" dirty="0"/>
              <a:t>Edukacja </a:t>
            </a:r>
            <a:br>
              <a:rPr lang="pl-PL" dirty="0"/>
            </a:br>
            <a:r>
              <a:rPr lang="pl-PL" dirty="0"/>
              <a:t>dzieci i młodzieży:</a:t>
            </a:r>
            <a:endParaRPr lang="en-US" dirty="0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7296B8E7-1A3F-4C7F-A120-29E90E5931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7CC9A01F-5A69-41B6-A0B0-72B564B1593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673958" y="3520086"/>
            <a:ext cx="3613852" cy="2710389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66AB0D9F-6EB7-4B84-A86B-5ABDFDAF580E}"/>
              </a:ext>
            </a:extLst>
          </p:cNvPr>
          <p:cNvSpPr txBox="1"/>
          <p:nvPr/>
        </p:nvSpPr>
        <p:spPr>
          <a:xfrm>
            <a:off x="1066546" y="2190205"/>
            <a:ext cx="5151120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b="1" dirty="0">
                <a:solidFill>
                  <a:schemeClr val="bg1"/>
                </a:solidFill>
              </a:rPr>
              <a:t>Współpraca z przedszkolami i świetlicami socjoterapeutycznymi,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b="1" dirty="0">
                <a:solidFill>
                  <a:schemeClr val="bg1"/>
                </a:solidFill>
              </a:rPr>
              <a:t>Pogadanki interdyscyplinarne,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b="1" dirty="0">
                <a:solidFill>
                  <a:schemeClr val="bg1"/>
                </a:solidFill>
              </a:rPr>
              <a:t>Wykorzystanie „symulatora starości”,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b="1" dirty="0">
                <a:solidFill>
                  <a:schemeClr val="bg1"/>
                </a:solidFill>
              </a:rPr>
              <a:t>Wspólne warsztaty terapeutyczne,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b="1" dirty="0">
                <a:solidFill>
                  <a:schemeClr val="bg1"/>
                </a:solidFill>
              </a:rPr>
              <a:t>Programy edukacyjne,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b="1" dirty="0">
                <a:solidFill>
                  <a:schemeClr val="bg1"/>
                </a:solidFill>
              </a:rPr>
              <a:t>Wolontariat i praktyki studenckie.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b="1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b="1" dirty="0">
              <a:solidFill>
                <a:schemeClr val="bg1"/>
              </a:solidFill>
            </a:endParaRPr>
          </a:p>
        </p:txBody>
      </p:sp>
      <p:pic>
        <p:nvPicPr>
          <p:cNvPr id="16" name="Obraz 15">
            <a:extLst>
              <a:ext uri="{FF2B5EF4-FFF2-40B4-BE49-F238E27FC236}">
                <a16:creationId xmlns:a16="http://schemas.microsoft.com/office/drawing/2014/main" id="{05E423D2-825B-4DFC-9E20-5EAF170AB92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636993" y="571500"/>
            <a:ext cx="3610118" cy="2707589"/>
          </a:xfrm>
          <a:prstGeom prst="rect">
            <a:avLst/>
          </a:prstGeom>
        </p:spPr>
      </p:pic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D22C5970-992B-49F2-8F51-D62F28E18A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10410825" y="0"/>
            <a:ext cx="851709" cy="1204484"/>
          </a:xfrm>
        </p:spPr>
      </p:pic>
    </p:spTree>
    <p:extLst>
      <p:ext uri="{BB962C8B-B14F-4D97-AF65-F5344CB8AC3E}">
        <p14:creationId xmlns:p14="http://schemas.microsoft.com/office/powerpoint/2010/main" val="4162983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8000"/>
    </mc:Choice>
    <mc:Fallback xmlns="">
      <p:transition advTm="8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EED2E2BB-3846-41EB-9F1E-92C33C4A8F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73D5773-5AC9-444A-A47A-EB6656ACDC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81EB4475-C020-4325-AF59-31FCBFB7C5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F7689D68-C339-4D5B-9DAA-E13F6BD4D5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A953FBB-E574-4A30-B197-69DE4CE359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>
              <a:duotone>
                <a:schemeClr val="dk2">
                  <a:shade val="69000"/>
                  <a:hueMod val="91000"/>
                  <a:satMod val="164000"/>
                  <a:lumMod val="74000"/>
                </a:schemeClr>
                <a:schemeClr val="dk2">
                  <a:hueMod val="124000"/>
                  <a:satMod val="140000"/>
                  <a:lumMod val="142000"/>
                </a:schemeClr>
              </a:duotone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88DA885B-40B1-4544-B264-5EF5F699B9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11000"/>
                </a:schemeClr>
              </a:gs>
              <a:gs pos="75000">
                <a:schemeClr val="accent5">
                  <a:alpha val="0"/>
                </a:schemeClr>
              </a:gs>
              <a:gs pos="36000">
                <a:schemeClr val="accent5"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C675FBFA-8632-4492-AD35-EB6277D8D0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8000"/>
                </a:schemeClr>
              </a:gs>
              <a:gs pos="72000">
                <a:schemeClr val="accent5">
                  <a:alpha val="0"/>
                </a:schemeClr>
              </a:gs>
              <a:gs pos="36000">
                <a:schemeClr val="accent5"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Freeform 5">
            <a:extLst>
              <a:ext uri="{FF2B5EF4-FFF2-40B4-BE49-F238E27FC236}">
                <a16:creationId xmlns:a16="http://schemas.microsoft.com/office/drawing/2014/main" id="{9C80E52D-DE5C-4267-9C99-8741F2E42E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0371525">
            <a:off x="263767" y="4117124"/>
            <a:ext cx="3299407" cy="440924"/>
          </a:xfrm>
          <a:custGeom>
            <a:avLst/>
            <a:gdLst/>
            <a:ahLst/>
            <a:cxnLst/>
            <a:rect l="l" t="t" r="r" b="b"/>
            <a:pathLst>
              <a:path w="10000" h="5291">
                <a:moveTo>
                  <a:pt x="85" y="2532"/>
                </a:moveTo>
                <a:cubicBezTo>
                  <a:pt x="1736" y="3911"/>
                  <a:pt x="7524" y="5298"/>
                  <a:pt x="9958" y="5291"/>
                </a:cubicBezTo>
                <a:cubicBezTo>
                  <a:pt x="9989" y="1958"/>
                  <a:pt x="9969" y="3333"/>
                  <a:pt x="10000" y="0"/>
                </a:cubicBezTo>
                <a:lnTo>
                  <a:pt x="10000" y="0"/>
                </a:lnTo>
                <a:lnTo>
                  <a:pt x="9667" y="204"/>
                </a:lnTo>
                <a:lnTo>
                  <a:pt x="9334" y="400"/>
                </a:lnTo>
                <a:lnTo>
                  <a:pt x="9001" y="590"/>
                </a:lnTo>
                <a:lnTo>
                  <a:pt x="8667" y="753"/>
                </a:lnTo>
                <a:lnTo>
                  <a:pt x="8333" y="917"/>
                </a:lnTo>
                <a:lnTo>
                  <a:pt x="7999" y="1071"/>
                </a:lnTo>
                <a:lnTo>
                  <a:pt x="7669" y="1202"/>
                </a:lnTo>
                <a:lnTo>
                  <a:pt x="7333" y="1325"/>
                </a:lnTo>
                <a:lnTo>
                  <a:pt x="7000" y="1440"/>
                </a:lnTo>
                <a:lnTo>
                  <a:pt x="6673" y="1538"/>
                </a:lnTo>
                <a:lnTo>
                  <a:pt x="6340" y="1636"/>
                </a:lnTo>
                <a:lnTo>
                  <a:pt x="6013" y="1719"/>
                </a:lnTo>
                <a:lnTo>
                  <a:pt x="5686" y="1784"/>
                </a:lnTo>
                <a:lnTo>
                  <a:pt x="5359" y="1850"/>
                </a:lnTo>
                <a:lnTo>
                  <a:pt x="5036" y="1906"/>
                </a:lnTo>
                <a:lnTo>
                  <a:pt x="4717" y="1948"/>
                </a:lnTo>
                <a:lnTo>
                  <a:pt x="4396" y="1980"/>
                </a:lnTo>
                <a:lnTo>
                  <a:pt x="4079" y="2013"/>
                </a:lnTo>
                <a:lnTo>
                  <a:pt x="3766" y="2029"/>
                </a:lnTo>
                <a:lnTo>
                  <a:pt x="3454" y="2046"/>
                </a:lnTo>
                <a:lnTo>
                  <a:pt x="3145" y="2053"/>
                </a:lnTo>
                <a:lnTo>
                  <a:pt x="2839" y="2046"/>
                </a:lnTo>
                <a:lnTo>
                  <a:pt x="2537" y="2046"/>
                </a:lnTo>
                <a:lnTo>
                  <a:pt x="2238" y="2029"/>
                </a:lnTo>
                <a:lnTo>
                  <a:pt x="1943" y="2004"/>
                </a:lnTo>
                <a:lnTo>
                  <a:pt x="1653" y="1980"/>
                </a:lnTo>
                <a:lnTo>
                  <a:pt x="1368" y="1955"/>
                </a:lnTo>
                <a:lnTo>
                  <a:pt x="1085" y="1915"/>
                </a:lnTo>
                <a:lnTo>
                  <a:pt x="806" y="1873"/>
                </a:lnTo>
                <a:lnTo>
                  <a:pt x="533" y="1833"/>
                </a:lnTo>
                <a:lnTo>
                  <a:pt x="0" y="1726"/>
                </a:lnTo>
                <a:cubicBezTo>
                  <a:pt x="28" y="1995"/>
                  <a:pt x="57" y="2263"/>
                  <a:pt x="85" y="2532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</p:sp>
      <p:sp>
        <p:nvSpPr>
          <p:cNvPr id="26" name="Freeform 5">
            <a:extLst>
              <a:ext uri="{FF2B5EF4-FFF2-40B4-BE49-F238E27FC236}">
                <a16:creationId xmlns:a16="http://schemas.microsoft.com/office/drawing/2014/main" id="{D6E3364A-47F8-4BE6-A31D-78DAAE1035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0800000">
            <a:off x="457200" y="0"/>
            <a:ext cx="11277600" cy="4533900"/>
          </a:xfrm>
          <a:custGeom>
            <a:avLst/>
            <a:gdLst/>
            <a:ahLst/>
            <a:cxnLst/>
            <a:rect l="0" t="0" r="r" b="b"/>
            <a:pathLst>
              <a:path w="7104" h="2856">
                <a:moveTo>
                  <a:pt x="0" y="0"/>
                </a:moveTo>
                <a:lnTo>
                  <a:pt x="0" y="2856"/>
                </a:lnTo>
                <a:lnTo>
                  <a:pt x="7104" y="2856"/>
                </a:lnTo>
                <a:lnTo>
                  <a:pt x="7104" y="1"/>
                </a:lnTo>
                <a:lnTo>
                  <a:pt x="7104" y="1"/>
                </a:lnTo>
                <a:lnTo>
                  <a:pt x="6943" y="26"/>
                </a:lnTo>
                <a:lnTo>
                  <a:pt x="6782" y="50"/>
                </a:lnTo>
                <a:lnTo>
                  <a:pt x="6621" y="73"/>
                </a:lnTo>
                <a:lnTo>
                  <a:pt x="6459" y="93"/>
                </a:lnTo>
                <a:lnTo>
                  <a:pt x="6298" y="113"/>
                </a:lnTo>
                <a:lnTo>
                  <a:pt x="6136" y="132"/>
                </a:lnTo>
                <a:lnTo>
                  <a:pt x="5976" y="148"/>
                </a:lnTo>
                <a:lnTo>
                  <a:pt x="5814" y="163"/>
                </a:lnTo>
                <a:lnTo>
                  <a:pt x="5653" y="177"/>
                </a:lnTo>
                <a:lnTo>
                  <a:pt x="5494" y="189"/>
                </a:lnTo>
                <a:lnTo>
                  <a:pt x="5334" y="201"/>
                </a:lnTo>
                <a:lnTo>
                  <a:pt x="5175" y="211"/>
                </a:lnTo>
                <a:lnTo>
                  <a:pt x="5017" y="219"/>
                </a:lnTo>
                <a:lnTo>
                  <a:pt x="4859" y="227"/>
                </a:lnTo>
                <a:lnTo>
                  <a:pt x="4703" y="234"/>
                </a:lnTo>
                <a:lnTo>
                  <a:pt x="4548" y="239"/>
                </a:lnTo>
                <a:lnTo>
                  <a:pt x="4393" y="243"/>
                </a:lnTo>
                <a:lnTo>
                  <a:pt x="4240" y="247"/>
                </a:lnTo>
                <a:lnTo>
                  <a:pt x="4088" y="249"/>
                </a:lnTo>
                <a:lnTo>
                  <a:pt x="3937" y="251"/>
                </a:lnTo>
                <a:lnTo>
                  <a:pt x="3788" y="252"/>
                </a:lnTo>
                <a:lnTo>
                  <a:pt x="3640" y="251"/>
                </a:lnTo>
                <a:lnTo>
                  <a:pt x="3494" y="251"/>
                </a:lnTo>
                <a:lnTo>
                  <a:pt x="3349" y="249"/>
                </a:lnTo>
                <a:lnTo>
                  <a:pt x="3207" y="246"/>
                </a:lnTo>
                <a:lnTo>
                  <a:pt x="3066" y="243"/>
                </a:lnTo>
                <a:lnTo>
                  <a:pt x="2928" y="240"/>
                </a:lnTo>
                <a:lnTo>
                  <a:pt x="2791" y="235"/>
                </a:lnTo>
                <a:lnTo>
                  <a:pt x="2656" y="230"/>
                </a:lnTo>
                <a:lnTo>
                  <a:pt x="2524" y="225"/>
                </a:lnTo>
                <a:lnTo>
                  <a:pt x="2266" y="212"/>
                </a:lnTo>
                <a:lnTo>
                  <a:pt x="2019" y="198"/>
                </a:lnTo>
                <a:lnTo>
                  <a:pt x="1782" y="183"/>
                </a:lnTo>
                <a:lnTo>
                  <a:pt x="1557" y="167"/>
                </a:lnTo>
                <a:lnTo>
                  <a:pt x="1343" y="150"/>
                </a:lnTo>
                <a:lnTo>
                  <a:pt x="1144" y="132"/>
                </a:lnTo>
                <a:lnTo>
                  <a:pt x="957" y="114"/>
                </a:lnTo>
                <a:lnTo>
                  <a:pt x="785" y="96"/>
                </a:lnTo>
                <a:lnTo>
                  <a:pt x="627" y="79"/>
                </a:lnTo>
                <a:lnTo>
                  <a:pt x="487" y="63"/>
                </a:lnTo>
                <a:lnTo>
                  <a:pt x="361" y="48"/>
                </a:lnTo>
                <a:lnTo>
                  <a:pt x="254" y="35"/>
                </a:lnTo>
                <a:lnTo>
                  <a:pt x="165" y="23"/>
                </a:lnTo>
                <a:lnTo>
                  <a:pt x="42" y="6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sp>
        <p:nvSpPr>
          <p:cNvPr id="28" name="Freeform 5">
            <a:extLst>
              <a:ext uri="{FF2B5EF4-FFF2-40B4-BE49-F238E27FC236}">
                <a16:creationId xmlns:a16="http://schemas.microsoft.com/office/drawing/2014/main" id="{C09D5ACB-8617-4155-A2B1-414E9810B0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B365C1D2-C971-4C2E-AB16-B3642EA75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2818" y="4513265"/>
            <a:ext cx="2642938" cy="115643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pl-PL" sz="6000" b="1" i="0" kern="1200" dirty="0">
                <a:solidFill>
                  <a:schemeClr val="bg2"/>
                </a:solidFill>
                <a:latin typeface="+mj-lt"/>
                <a:ea typeface="+mj-ea"/>
                <a:cs typeface="+mj-cs"/>
              </a:rPr>
              <a:t>EFEKTY</a:t>
            </a:r>
            <a:endParaRPr lang="en-US" sz="6000" b="1" i="0" kern="1200" dirty="0">
              <a:solidFill>
                <a:schemeClr val="bg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B8DBC8E-FBA7-466C-8D97-75B15FBE90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7" name="Obraz 16" descr="Obraz zawierający osoba, wewnątrz, ściana, siedzi&#10;&#10;Opis wygenerowany automatycznie">
            <a:extLst>
              <a:ext uri="{FF2B5EF4-FFF2-40B4-BE49-F238E27FC236}">
                <a16:creationId xmlns:a16="http://schemas.microsoft.com/office/drawing/2014/main" id="{05E423D2-825B-4DFC-9E20-5EAF170AB9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58" r="3" b="10254"/>
          <a:stretch/>
        </p:blipFill>
        <p:spPr>
          <a:xfrm>
            <a:off x="468096" y="473338"/>
            <a:ext cx="4628701" cy="3096268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E78F5480-84B5-4883-91F6-FF5AF915DD63}"/>
              </a:ext>
            </a:extLst>
          </p:cNvPr>
          <p:cNvSpPr txBox="1"/>
          <p:nvPr/>
        </p:nvSpPr>
        <p:spPr>
          <a:xfrm>
            <a:off x="5262880" y="791300"/>
            <a:ext cx="5872120" cy="3077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b="1" dirty="0"/>
              <a:t>Wyszkoleni opiekunowie,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b="1" dirty="0"/>
              <a:t>Wyższy standard opieki,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b="1" dirty="0"/>
              <a:t>Podnoszenie świadomości roli społecznej opiekuna,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b="1" dirty="0"/>
              <a:t>Uczestnictwo w „Godzinie z Ekspertem” </a:t>
            </a:r>
            <a:r>
              <a:rPr lang="pl-PL" dirty="0"/>
              <a:t>(</a:t>
            </a:r>
            <a:r>
              <a:rPr lang="pl-PL" sz="1400" dirty="0"/>
              <a:t>Radio Zachód),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b="1" dirty="0"/>
              <a:t>Zaproszenia na wykłady i konferencje,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b="1" dirty="0"/>
              <a:t>Wpływ na politykę senioralną,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b="1" dirty="0"/>
              <a:t>Spotkania z samorządowcami, parlamentarzystami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b="1" dirty="0"/>
              <a:t>Publikacje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b="1" dirty="0"/>
              <a:t>Realne wsparcie dla opiekunów faktycznych,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b="1" dirty="0"/>
              <a:t>Współpraca z innymi organizacjami,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b="1" dirty="0"/>
              <a:t>Udział w badaniach,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b="1" dirty="0"/>
              <a:t>Popularyzacja wiedzy.</a:t>
            </a:r>
            <a:endParaRPr lang="pl-PL" b="1" dirty="0"/>
          </a:p>
        </p:txBody>
      </p:sp>
      <p:pic>
        <p:nvPicPr>
          <p:cNvPr id="21" name="Symbol zastępczy zawartości 4">
            <a:extLst>
              <a:ext uri="{FF2B5EF4-FFF2-40B4-BE49-F238E27FC236}">
                <a16:creationId xmlns:a16="http://schemas.microsoft.com/office/drawing/2014/main" id="{434A91A6-95B7-4069-965F-3FE7A723C3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10825" y="0"/>
            <a:ext cx="851709" cy="1204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781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8000"/>
    </mc:Choice>
    <mc:Fallback xmlns="">
      <p:transition advTm="8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FB7E6E1-2341-450D-91BA-69BE1FE6A4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97014" y="3284277"/>
            <a:ext cx="8176847" cy="3573723"/>
          </a:xfrm>
        </p:spPr>
        <p:txBody>
          <a:bodyPr>
            <a:normAutofit lnSpcReduction="10000"/>
          </a:bodyPr>
          <a:lstStyle/>
          <a:p>
            <a:r>
              <a:rPr lang="pl-PL" b="1" dirty="0"/>
              <a:t>Wdrożenie Polskiego Planu Alzheimerowskiego</a:t>
            </a:r>
          </a:p>
          <a:p>
            <a:r>
              <a:rPr lang="pl-PL" b="1" dirty="0"/>
              <a:t>Lokalne badania – regionalne działanie – ogólnokrajowe przemiany</a:t>
            </a:r>
          </a:p>
          <a:p>
            <a:r>
              <a:rPr lang="pl-PL" b="1" dirty="0"/>
              <a:t>Programy profilaktyczne, edukacyjne i  integracyjne,</a:t>
            </a:r>
          </a:p>
          <a:p>
            <a:r>
              <a:rPr lang="pl-PL" b="1" dirty="0"/>
              <a:t>Zwiększenie nakładów sił i środków dla NGO</a:t>
            </a:r>
          </a:p>
          <a:p>
            <a:endParaRPr lang="pl-PL" b="1" dirty="0"/>
          </a:p>
          <a:p>
            <a:r>
              <a:rPr lang="pl-PL" b="1" dirty="0"/>
              <a:t>Procesy demograficzne,</a:t>
            </a:r>
          </a:p>
          <a:p>
            <a:r>
              <a:rPr lang="pl-PL" b="1" dirty="0"/>
              <a:t>Sandwich </a:t>
            </a:r>
            <a:r>
              <a:rPr lang="pl-PL" b="1" dirty="0" err="1"/>
              <a:t>generation</a:t>
            </a:r>
            <a:endParaRPr lang="pl-PL" b="1" dirty="0"/>
          </a:p>
          <a:p>
            <a:r>
              <a:rPr lang="pl-PL" b="1" dirty="0"/>
              <a:t>Zmiana modelu rodziny,</a:t>
            </a:r>
          </a:p>
          <a:p>
            <a:r>
              <a:rPr lang="pl-PL" b="1" dirty="0"/>
              <a:t>Zaangażowanie decydentów…</a:t>
            </a:r>
          </a:p>
        </p:txBody>
      </p:sp>
      <p:pic>
        <p:nvPicPr>
          <p:cNvPr id="4" name="Symbol zastępczy zawartości 4">
            <a:extLst>
              <a:ext uri="{FF2B5EF4-FFF2-40B4-BE49-F238E27FC236}">
                <a16:creationId xmlns:a16="http://schemas.microsoft.com/office/drawing/2014/main" id="{D8058371-0965-4B62-B126-B0DC0F278E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7812" y="0"/>
            <a:ext cx="851709" cy="1204484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580C2F13-DE93-4417-BA2C-A8E4BB5528DC}"/>
              </a:ext>
            </a:extLst>
          </p:cNvPr>
          <p:cNvSpPr txBox="1"/>
          <p:nvPr/>
        </p:nvSpPr>
        <p:spPr>
          <a:xfrm>
            <a:off x="3802822" y="912096"/>
            <a:ext cx="46330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3200" b="1" dirty="0">
                <a:solidFill>
                  <a:schemeClr val="bg1"/>
                </a:solidFill>
              </a:rPr>
              <a:t>POTRZEBY i WYZWANIA</a:t>
            </a:r>
          </a:p>
        </p:txBody>
      </p:sp>
      <p:pic>
        <p:nvPicPr>
          <p:cNvPr id="5" name="Picture 2" descr="https://www.rpo.gov.pl/sites/default/files/logotypy brpo PL_0.png">
            <a:extLst>
              <a:ext uri="{FF2B5EF4-FFF2-40B4-BE49-F238E27FC236}">
                <a16:creationId xmlns:a16="http://schemas.microsoft.com/office/drawing/2014/main" id="{5EFC9B86-C91C-4E39-83A7-5CED09C014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6776" y="2209044"/>
            <a:ext cx="1692994" cy="559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A05D4146-68EC-45A1-AD0E-2AEB969820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238" y="2209422"/>
            <a:ext cx="2100447" cy="589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43460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FFFE4BE0-D95E-44D8-B951-122D45F861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DFBE54E-A701-4039-AC57-CF06B37CC6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D33A9890-FE1F-4F08-8EF4-FD2B439546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pic>
        <p:nvPicPr>
          <p:cNvPr id="8" name="Symbol zastępczy zawartości 4">
            <a:extLst>
              <a:ext uri="{FF2B5EF4-FFF2-40B4-BE49-F238E27FC236}">
                <a16:creationId xmlns:a16="http://schemas.microsoft.com/office/drawing/2014/main" id="{BB90267A-7F8D-4561-AF68-E45AFB95CB8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  <a:alphaModFix amt="25000"/>
          </a:blip>
          <a:srcRect t="4403" r="9090" b="31887"/>
          <a:stretch/>
        </p:blipFill>
        <p:spPr>
          <a:xfrm>
            <a:off x="517416" y="474133"/>
            <a:ext cx="11243734" cy="5909733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5C5D85ED-FDC4-4659-9E8A-C7D25ABF54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1820333"/>
            <a:ext cx="9968658" cy="706964"/>
          </a:xfrm>
        </p:spPr>
        <p:txBody>
          <a:bodyPr>
            <a:normAutofit fontScale="90000"/>
          </a:bodyPr>
          <a:lstStyle/>
          <a:p>
            <a:pPr algn="ctr"/>
            <a:r>
              <a:rPr lang="pl-PL" sz="3100" b="1" dirty="0"/>
              <a:t>Lubuskie Stowarzyszenie Wsparcia Opiekunów </a:t>
            </a:r>
            <a:br>
              <a:rPr lang="pl-PL" sz="3100" b="1" dirty="0"/>
            </a:br>
            <a:r>
              <a:rPr lang="pl-PL" sz="3100" b="1" dirty="0"/>
              <a:t>i </a:t>
            </a:r>
            <a:br>
              <a:rPr lang="pl-PL" sz="3100" b="1" dirty="0"/>
            </a:br>
            <a:r>
              <a:rPr lang="pl-PL" sz="3100" b="1" dirty="0"/>
              <a:t>Osób Dotkniętych Chorobą Alzheimera</a:t>
            </a:r>
            <a:br>
              <a:rPr lang="pl-PL" b="1" dirty="0"/>
            </a:br>
            <a:br>
              <a:rPr lang="pl-PL" b="1" dirty="0"/>
            </a:br>
            <a:br>
              <a:rPr lang="pl-PL" dirty="0"/>
            </a:br>
            <a:r>
              <a:rPr lang="pl-PL" dirty="0"/>
              <a:t>Przyjdź, zadzwoń, napisz…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2515798-C8A3-40E7-A830-82681C81A0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70750511-E6E1-4E96-BBF5-895275CCF3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85732" y="4290183"/>
            <a:ext cx="5158760" cy="1869923"/>
          </a:xfrm>
        </p:spPr>
        <p:txBody>
          <a:bodyPr anchor="ctr">
            <a:normAutofit fontScale="85000" lnSpcReduction="20000"/>
          </a:bodyPr>
          <a:lstStyle/>
          <a:p>
            <a:pPr marL="0" indent="0">
              <a:buNone/>
            </a:pPr>
            <a:endParaRPr lang="pl-PL" sz="2800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marL="0" indent="0" algn="ctr">
              <a:buNone/>
            </a:pPr>
            <a:r>
              <a:rPr lang="pl-PL" sz="2000" dirty="0">
                <a:solidFill>
                  <a:schemeClr val="bg1"/>
                </a:solidFill>
                <a:latin typeface="Arial Black" panose="020B0A04020102020204" pitchFamily="34" charset="0"/>
              </a:rPr>
              <a:t>Zielona Góra, Os. Pomorskie 28</a:t>
            </a:r>
          </a:p>
          <a:p>
            <a:pPr marL="0" indent="0" algn="ctr">
              <a:buNone/>
            </a:pPr>
            <a:r>
              <a:rPr lang="pl-PL" sz="2000" dirty="0">
                <a:solidFill>
                  <a:schemeClr val="bg1"/>
                </a:solidFill>
                <a:latin typeface="Arial Black" panose="020B0A04020102020204" pitchFamily="34" charset="0"/>
              </a:rPr>
              <a:t>Tel. 68 325 83 66</a:t>
            </a:r>
          </a:p>
          <a:p>
            <a:pPr marL="0" indent="0" algn="ctr">
              <a:buNone/>
            </a:pPr>
            <a:r>
              <a:rPr lang="pl-PL" sz="2000" dirty="0">
                <a:solidFill>
                  <a:schemeClr val="bg1"/>
                </a:solidFill>
                <a:latin typeface="Arial Black" panose="020B0A04020102020204" pitchFamily="34" charset="0"/>
                <a:hlinkClick r:id="rId4"/>
              </a:rPr>
              <a:t>biuro@alzheimer.zgora.pl</a:t>
            </a:r>
            <a:endParaRPr lang="pl-PL" sz="2000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marL="0" indent="0" algn="ctr">
              <a:buNone/>
            </a:pPr>
            <a:r>
              <a:rPr lang="pl-PL" sz="2800" dirty="0">
                <a:solidFill>
                  <a:schemeClr val="bg1"/>
                </a:solidFill>
                <a:latin typeface="Arial Black" panose="020B0A04020102020204" pitchFamily="34" charset="0"/>
              </a:rPr>
              <a:t>www.alzheimer.zgora.pl</a:t>
            </a:r>
            <a:endParaRPr lang="en-US" sz="28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12" name="Symbol zastępczy zawartości 4">
            <a:extLst>
              <a:ext uri="{FF2B5EF4-FFF2-40B4-BE49-F238E27FC236}">
                <a16:creationId xmlns:a16="http://schemas.microsoft.com/office/drawing/2014/main" id="{D8058371-0965-4B62-B126-B0DC0F278E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54857" y="-30742"/>
            <a:ext cx="851709" cy="1204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8591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2000">
        <p15:prstTrans prst="fallOver"/>
      </p:transition>
    </mc:Choice>
    <mc:Fallback xmlns="">
      <p:transition spd="slow" advTm="12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0325AC77-4E29-4B54-B3D4-66A09486E0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7F71114-7222-454E-810C-08A91C6CB2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567C3E77-7011-4BEA-8CCE-2BF85ED7A8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ytuł 1">
            <a:extLst>
              <a:ext uri="{FF2B5EF4-FFF2-40B4-BE49-F238E27FC236}">
                <a16:creationId xmlns:a16="http://schemas.microsoft.com/office/drawing/2014/main" id="{2853AC57-0EE9-4003-806D-778273106D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08983" y="2002443"/>
            <a:ext cx="6659602" cy="2541257"/>
          </a:xfrm>
        </p:spPr>
        <p:txBody>
          <a:bodyPr>
            <a:noAutofit/>
          </a:bodyPr>
          <a:lstStyle/>
          <a:p>
            <a:pPr algn="ctr"/>
            <a:r>
              <a:rPr lang="pl-PL" sz="3600" dirty="0">
                <a:latin typeface="Nerwus" panose="02000000000000000000" pitchFamily="2" charset="-18"/>
              </a:rPr>
              <a:t>LUBUSKIE STOWARZYSZENIE WSPARCIA OPIEKUNÓW</a:t>
            </a:r>
            <a:br>
              <a:rPr lang="pl-PL" sz="3600" dirty="0">
                <a:latin typeface="Nerwus" panose="02000000000000000000" pitchFamily="2" charset="-18"/>
              </a:rPr>
            </a:br>
            <a:r>
              <a:rPr lang="pl-PL" sz="3600" dirty="0">
                <a:latin typeface="Nerwus" panose="02000000000000000000" pitchFamily="2" charset="-18"/>
              </a:rPr>
              <a:t> I OSÓB DOTKNIĘTYCH CHOROBĄ ALZHEIMERA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832B0E82-AA2E-450D-8D31-B4E564069D5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278"/>
          <a:stretch/>
        </p:blipFill>
        <p:spPr>
          <a:xfrm>
            <a:off x="478965" y="471948"/>
            <a:ext cx="3751053" cy="5909207"/>
          </a:xfrm>
          <a:prstGeom prst="rect">
            <a:avLst/>
          </a:prstGeom>
          <a:ln>
            <a:noFill/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163AD8F-ACE5-4FCB-A39E-DF84A72160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337472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000"/>
    </mc:Choice>
    <mc:Fallback xmlns="">
      <p:transition advTm="6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www.rpo.gov.pl/sites/default/files/logotypy brpo PL_0.png">
            <a:extLst>
              <a:ext uri="{FF2B5EF4-FFF2-40B4-BE49-F238E27FC236}">
                <a16:creationId xmlns:a16="http://schemas.microsoft.com/office/drawing/2014/main" id="{EB05004F-7ED5-46E4-BE53-E89551BD26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6776" y="2209044"/>
            <a:ext cx="1692994" cy="559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C11B7D56-D88C-42F1-B03F-840AED17EB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238" y="2209422"/>
            <a:ext cx="2100447" cy="589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D22C5970-992B-49F2-8F51-D62F28E18A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10410825" y="0"/>
            <a:ext cx="851709" cy="1204484"/>
          </a:xfrm>
        </p:spPr>
      </p:pic>
      <p:sp>
        <p:nvSpPr>
          <p:cNvPr id="2" name="pole tekstowe 1"/>
          <p:cNvSpPr txBox="1"/>
          <p:nvPr/>
        </p:nvSpPr>
        <p:spPr>
          <a:xfrm>
            <a:off x="3790712" y="2635489"/>
            <a:ext cx="4390946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l-PL" dirty="0">
              <a:latin typeface="Arial Black" panose="020B0A040201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2400" b="1" dirty="0">
                <a:latin typeface="Arial" panose="020B0604020202020204" pitchFamily="34" charset="0"/>
                <a:cs typeface="Arial" panose="020B0604020202020204" pitchFamily="34" charset="0"/>
              </a:rPr>
              <a:t>Operacjonalizacja pojęć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2400" b="1" dirty="0">
                <a:latin typeface="Arial" panose="020B0604020202020204" pitchFamily="34" charset="0"/>
                <a:cs typeface="Arial" panose="020B0604020202020204" pitchFamily="34" charset="0"/>
              </a:rPr>
              <a:t>Istota i standardy edukacji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2400" b="1" dirty="0">
                <a:latin typeface="Arial" panose="020B0604020202020204" pitchFamily="34" charset="0"/>
                <a:cs typeface="Arial" panose="020B0604020202020204" pitchFamily="34" charset="0"/>
              </a:rPr>
              <a:t>Standardy edukacji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2400" b="1" dirty="0">
                <a:latin typeface="Arial" panose="020B0604020202020204" pitchFamily="34" charset="0"/>
                <a:cs typeface="Arial" panose="020B0604020202020204" pitchFamily="34" charset="0"/>
              </a:rPr>
              <a:t>Przykłady dobrych praktyk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2400" b="1" dirty="0">
                <a:latin typeface="Arial" panose="020B0604020202020204" pitchFamily="34" charset="0"/>
                <a:cs typeface="Arial" panose="020B0604020202020204" pitchFamily="34" charset="0"/>
              </a:rPr>
              <a:t>Efekty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2400" b="1" dirty="0">
                <a:latin typeface="Arial" panose="020B0604020202020204" pitchFamily="34" charset="0"/>
                <a:cs typeface="Arial" panose="020B0604020202020204" pitchFamily="34" charset="0"/>
              </a:rPr>
              <a:t>Potrzeby i wyzwania</a:t>
            </a:r>
            <a:endParaRPr lang="pl-PL" sz="1400" b="1" dirty="0"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580C2F13-DE93-4417-BA2C-A8E4BB5528DC}"/>
              </a:ext>
            </a:extLst>
          </p:cNvPr>
          <p:cNvSpPr txBox="1"/>
          <p:nvPr/>
        </p:nvSpPr>
        <p:spPr>
          <a:xfrm>
            <a:off x="5046386" y="1021080"/>
            <a:ext cx="20537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 b="1" dirty="0">
                <a:solidFill>
                  <a:schemeClr val="bg1"/>
                </a:solidFill>
              </a:rPr>
              <a:t>AGENDA:</a:t>
            </a:r>
          </a:p>
        </p:txBody>
      </p:sp>
    </p:spTree>
    <p:extLst>
      <p:ext uri="{BB962C8B-B14F-4D97-AF65-F5344CB8AC3E}">
        <p14:creationId xmlns:p14="http://schemas.microsoft.com/office/powerpoint/2010/main" val="25088758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www.rpo.gov.pl/sites/default/files/logotypy brpo PL_0.png">
            <a:extLst>
              <a:ext uri="{FF2B5EF4-FFF2-40B4-BE49-F238E27FC236}">
                <a16:creationId xmlns:a16="http://schemas.microsoft.com/office/drawing/2014/main" id="{EB05004F-7ED5-46E4-BE53-E89551BD26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6776" y="2209044"/>
            <a:ext cx="1692994" cy="559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C11B7D56-D88C-42F1-B03F-840AED17EB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238" y="2209422"/>
            <a:ext cx="2100447" cy="589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580C2F13-DE93-4417-BA2C-A8E4BB5528DC}"/>
              </a:ext>
            </a:extLst>
          </p:cNvPr>
          <p:cNvSpPr txBox="1"/>
          <p:nvPr/>
        </p:nvSpPr>
        <p:spPr>
          <a:xfrm>
            <a:off x="3104549" y="1021080"/>
            <a:ext cx="60276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 b="1" dirty="0">
                <a:solidFill>
                  <a:schemeClr val="bg1"/>
                </a:solidFill>
              </a:rPr>
              <a:t>OPERACJONALIZACJA POJĘĆ</a:t>
            </a:r>
          </a:p>
        </p:txBody>
      </p:sp>
      <p:sp>
        <p:nvSpPr>
          <p:cNvPr id="10" name="pole tekstowe 9"/>
          <p:cNvSpPr txBox="1"/>
          <p:nvPr/>
        </p:nvSpPr>
        <p:spPr>
          <a:xfrm>
            <a:off x="4199022" y="3068053"/>
            <a:ext cx="2629246" cy="30708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l-PL" dirty="0">
              <a:latin typeface="Arial Black" panose="020B0A040201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2400" b="1" dirty="0">
                <a:latin typeface="Arial "/>
                <a:cs typeface="Aharoni" panose="02010803020104030203" pitchFamily="2" charset="-79"/>
              </a:rPr>
              <a:t>Dobre praktyki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2400" b="1" dirty="0">
                <a:latin typeface="Arial "/>
                <a:cs typeface="Aharoni" panose="02010803020104030203" pitchFamily="2" charset="-79"/>
              </a:rPr>
              <a:t>Opieka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2400" b="1" dirty="0">
                <a:latin typeface="Arial "/>
                <a:cs typeface="Aharoni" panose="02010803020104030203" pitchFamily="2" charset="-79"/>
              </a:rPr>
              <a:t>Opiekun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2400" b="1" dirty="0">
                <a:latin typeface="Arial "/>
                <a:cs typeface="Aharoni" panose="02010803020104030203" pitchFamily="2" charset="-79"/>
              </a:rPr>
              <a:t>Jakość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2400" b="1" dirty="0">
                <a:latin typeface="Arial "/>
                <a:cs typeface="Aharoni" panose="02010803020104030203" pitchFamily="2" charset="-79"/>
              </a:rPr>
              <a:t>Standard</a:t>
            </a:r>
          </a:p>
        </p:txBody>
      </p:sp>
      <p:pic>
        <p:nvPicPr>
          <p:cNvPr id="11" name="Symbol zastępczy zawartości 4">
            <a:extLst>
              <a:ext uri="{FF2B5EF4-FFF2-40B4-BE49-F238E27FC236}">
                <a16:creationId xmlns:a16="http://schemas.microsoft.com/office/drawing/2014/main" id="{D22C5970-992B-49F2-8F51-D62F28E18A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10410825" y="0"/>
            <a:ext cx="851709" cy="1204484"/>
          </a:xfrm>
        </p:spPr>
      </p:pic>
    </p:spTree>
    <p:extLst>
      <p:ext uri="{BB962C8B-B14F-4D97-AF65-F5344CB8AC3E}">
        <p14:creationId xmlns:p14="http://schemas.microsoft.com/office/powerpoint/2010/main" val="8926708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FAEF28A3-012D-4640-B8B8-1EF6EAF723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3B2F1C2-14D3-4A53-B329-323795BCFD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194E879E-1515-4211-8F1B-B68A92B2C2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F7137E7D-1F4E-498A-97D1-0E1FE6FC6F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91375183-B6E5-43E0-B28F-39EC908385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267F36BD-A8AF-4304-A662-1007CC1748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15D9095F-2809-4A90-A032-250AC21C35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>
              <a:extLst>
                <a:ext uri="{FF2B5EF4-FFF2-40B4-BE49-F238E27FC236}">
                  <a16:creationId xmlns:a16="http://schemas.microsoft.com/office/drawing/2014/main" id="{9027D7BF-C282-4477-A406-245C3F2652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AC3C43D8-426E-472E-A8E8-C41BF7A876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0" name="Freeform 5">
              <a:extLst>
                <a:ext uri="{FF2B5EF4-FFF2-40B4-BE49-F238E27FC236}">
                  <a16:creationId xmlns:a16="http://schemas.microsoft.com/office/drawing/2014/main" id="{52DCAE0E-B8DE-4C42-A48F-FA0C8345AC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59647F54-801D-44AB-8284-EDDFF77631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6" name="Symbol zastępczy obrazu 5" descr="Obraz zawierający tekst&#10;&#10;Opis wygenerowany automatycznie">
            <a:extLst>
              <a:ext uri="{FF2B5EF4-FFF2-40B4-BE49-F238E27FC236}">
                <a16:creationId xmlns:a16="http://schemas.microsoft.com/office/drawing/2014/main" id="{78F2976D-0A34-49FD-B7F5-5139CEDE6BE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/>
          <a:srcRect t="397"/>
          <a:stretch/>
        </p:blipFill>
        <p:spPr>
          <a:xfrm>
            <a:off x="1042580" y="2895600"/>
            <a:ext cx="5803672" cy="2890303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1" name="Symbol zastępczy zawartości 4">
            <a:extLst>
              <a:ext uri="{FF2B5EF4-FFF2-40B4-BE49-F238E27FC236}">
                <a16:creationId xmlns:a16="http://schemas.microsoft.com/office/drawing/2014/main" id="{7F9E3F0A-FED3-4C03-AA79-782D7F78E4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10825" y="0"/>
            <a:ext cx="851709" cy="1204484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1D117D73-3FBE-4916-98EE-FC0FBBFAABDC}"/>
              </a:ext>
            </a:extLst>
          </p:cNvPr>
          <p:cNvSpPr txBox="1"/>
          <p:nvPr/>
        </p:nvSpPr>
        <p:spPr>
          <a:xfrm>
            <a:off x="7305758" y="3119398"/>
            <a:ext cx="4722768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b="1" dirty="0"/>
              <a:t>Istota edukacji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b="1" dirty="0"/>
              <a:t>Spersonalizowane podejście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b="1" dirty="0">
                <a:solidFill>
                  <a:srgbClr val="FF0000"/>
                </a:solidFill>
              </a:rPr>
              <a:t>Jakość</a:t>
            </a:r>
            <a:r>
              <a:rPr lang="pl-PL" b="1" dirty="0"/>
              <a:t>, a nie „jakoś”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b="1" dirty="0"/>
              <a:t>Myślimy globalnie – badamy lokalnie,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b="1" dirty="0"/>
              <a:t>Niebezpieczna „średnia”,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dirty="0"/>
          </a:p>
        </p:txBody>
      </p:sp>
      <p:sp>
        <p:nvSpPr>
          <p:cNvPr id="23" name="pole tekstowe 22">
            <a:extLst>
              <a:ext uri="{FF2B5EF4-FFF2-40B4-BE49-F238E27FC236}">
                <a16:creationId xmlns:a16="http://schemas.microsoft.com/office/drawing/2014/main" id="{580C2F13-DE93-4417-BA2C-A8E4BB5528DC}"/>
              </a:ext>
            </a:extLst>
          </p:cNvPr>
          <p:cNvSpPr txBox="1"/>
          <p:nvPr/>
        </p:nvSpPr>
        <p:spPr>
          <a:xfrm>
            <a:off x="3075521" y="1021080"/>
            <a:ext cx="62680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 b="1" dirty="0">
                <a:solidFill>
                  <a:schemeClr val="bg1"/>
                </a:solidFill>
              </a:rPr>
              <a:t>ISTOTA i STANDARDY EDUKACJI</a:t>
            </a: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6FAF65C5-73F5-405C-B681-2833ECDEAD6E}"/>
              </a:ext>
            </a:extLst>
          </p:cNvPr>
          <p:cNvSpPr txBox="1"/>
          <p:nvPr/>
        </p:nvSpPr>
        <p:spPr>
          <a:xfrm>
            <a:off x="4458896" y="5785903"/>
            <a:ext cx="253306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050" dirty="0"/>
              <a:t>Źródło: http://www.tbsjournal.org.uk</a:t>
            </a:r>
          </a:p>
        </p:txBody>
      </p:sp>
    </p:spTree>
    <p:extLst>
      <p:ext uri="{BB962C8B-B14F-4D97-AF65-F5344CB8AC3E}">
        <p14:creationId xmlns:p14="http://schemas.microsoft.com/office/powerpoint/2010/main" val="3018299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0"/>
    </mc:Choice>
    <mc:Fallback xmlns="">
      <p:transition advTm="10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EED2E2BB-3846-41EB-9F1E-92C33C4A8F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73D5773-5AC9-444A-A47A-EB6656ACDC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81EB4475-C020-4325-AF59-31FCBFB7C5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F7689D68-C339-4D5B-9DAA-E13F6BD4D5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A953FBB-E574-4A30-B197-69DE4CE359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>
              <a:duotone>
                <a:schemeClr val="dk2">
                  <a:shade val="69000"/>
                  <a:hueMod val="91000"/>
                  <a:satMod val="164000"/>
                  <a:lumMod val="74000"/>
                </a:schemeClr>
                <a:schemeClr val="dk2">
                  <a:hueMod val="124000"/>
                  <a:satMod val="140000"/>
                  <a:lumMod val="142000"/>
                </a:schemeClr>
              </a:duotone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88DA885B-40B1-4544-B264-5EF5F699B9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11000"/>
                </a:schemeClr>
              </a:gs>
              <a:gs pos="75000">
                <a:schemeClr val="accent5">
                  <a:alpha val="0"/>
                </a:schemeClr>
              </a:gs>
              <a:gs pos="36000">
                <a:schemeClr val="accent5"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C675FBFA-8632-4492-AD35-EB6277D8D0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8000"/>
                </a:schemeClr>
              </a:gs>
              <a:gs pos="72000">
                <a:schemeClr val="accent5">
                  <a:alpha val="0"/>
                </a:schemeClr>
              </a:gs>
              <a:gs pos="36000">
                <a:schemeClr val="accent5"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Freeform 5">
            <a:extLst>
              <a:ext uri="{FF2B5EF4-FFF2-40B4-BE49-F238E27FC236}">
                <a16:creationId xmlns:a16="http://schemas.microsoft.com/office/drawing/2014/main" id="{9C80E52D-DE5C-4267-9C99-8741F2E42E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0371525">
            <a:off x="263767" y="4117124"/>
            <a:ext cx="3299407" cy="440924"/>
          </a:xfrm>
          <a:custGeom>
            <a:avLst/>
            <a:gdLst/>
            <a:ahLst/>
            <a:cxnLst/>
            <a:rect l="l" t="t" r="r" b="b"/>
            <a:pathLst>
              <a:path w="10000" h="5291">
                <a:moveTo>
                  <a:pt x="85" y="2532"/>
                </a:moveTo>
                <a:cubicBezTo>
                  <a:pt x="1736" y="3911"/>
                  <a:pt x="7524" y="5298"/>
                  <a:pt x="9958" y="5291"/>
                </a:cubicBezTo>
                <a:cubicBezTo>
                  <a:pt x="9989" y="1958"/>
                  <a:pt x="9969" y="3333"/>
                  <a:pt x="10000" y="0"/>
                </a:cubicBezTo>
                <a:lnTo>
                  <a:pt x="10000" y="0"/>
                </a:lnTo>
                <a:lnTo>
                  <a:pt x="9667" y="204"/>
                </a:lnTo>
                <a:lnTo>
                  <a:pt x="9334" y="400"/>
                </a:lnTo>
                <a:lnTo>
                  <a:pt x="9001" y="590"/>
                </a:lnTo>
                <a:lnTo>
                  <a:pt x="8667" y="753"/>
                </a:lnTo>
                <a:lnTo>
                  <a:pt x="8333" y="917"/>
                </a:lnTo>
                <a:lnTo>
                  <a:pt x="7999" y="1071"/>
                </a:lnTo>
                <a:lnTo>
                  <a:pt x="7669" y="1202"/>
                </a:lnTo>
                <a:lnTo>
                  <a:pt x="7333" y="1325"/>
                </a:lnTo>
                <a:lnTo>
                  <a:pt x="7000" y="1440"/>
                </a:lnTo>
                <a:lnTo>
                  <a:pt x="6673" y="1538"/>
                </a:lnTo>
                <a:lnTo>
                  <a:pt x="6340" y="1636"/>
                </a:lnTo>
                <a:lnTo>
                  <a:pt x="6013" y="1719"/>
                </a:lnTo>
                <a:lnTo>
                  <a:pt x="5686" y="1784"/>
                </a:lnTo>
                <a:lnTo>
                  <a:pt x="5359" y="1850"/>
                </a:lnTo>
                <a:lnTo>
                  <a:pt x="5036" y="1906"/>
                </a:lnTo>
                <a:lnTo>
                  <a:pt x="4717" y="1948"/>
                </a:lnTo>
                <a:lnTo>
                  <a:pt x="4396" y="1980"/>
                </a:lnTo>
                <a:lnTo>
                  <a:pt x="4079" y="2013"/>
                </a:lnTo>
                <a:lnTo>
                  <a:pt x="3766" y="2029"/>
                </a:lnTo>
                <a:lnTo>
                  <a:pt x="3454" y="2046"/>
                </a:lnTo>
                <a:lnTo>
                  <a:pt x="3145" y="2053"/>
                </a:lnTo>
                <a:lnTo>
                  <a:pt x="2839" y="2046"/>
                </a:lnTo>
                <a:lnTo>
                  <a:pt x="2537" y="2046"/>
                </a:lnTo>
                <a:lnTo>
                  <a:pt x="2238" y="2029"/>
                </a:lnTo>
                <a:lnTo>
                  <a:pt x="1943" y="2004"/>
                </a:lnTo>
                <a:lnTo>
                  <a:pt x="1653" y="1980"/>
                </a:lnTo>
                <a:lnTo>
                  <a:pt x="1368" y="1955"/>
                </a:lnTo>
                <a:lnTo>
                  <a:pt x="1085" y="1915"/>
                </a:lnTo>
                <a:lnTo>
                  <a:pt x="806" y="1873"/>
                </a:lnTo>
                <a:lnTo>
                  <a:pt x="533" y="1833"/>
                </a:lnTo>
                <a:lnTo>
                  <a:pt x="0" y="1726"/>
                </a:lnTo>
                <a:cubicBezTo>
                  <a:pt x="28" y="1995"/>
                  <a:pt x="57" y="2263"/>
                  <a:pt x="85" y="2532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</p:sp>
      <p:sp>
        <p:nvSpPr>
          <p:cNvPr id="26" name="Freeform 5">
            <a:extLst>
              <a:ext uri="{FF2B5EF4-FFF2-40B4-BE49-F238E27FC236}">
                <a16:creationId xmlns:a16="http://schemas.microsoft.com/office/drawing/2014/main" id="{D6E3364A-47F8-4BE6-A31D-78DAAE1035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0800000">
            <a:off x="457200" y="0"/>
            <a:ext cx="11277600" cy="4533900"/>
          </a:xfrm>
          <a:custGeom>
            <a:avLst/>
            <a:gdLst/>
            <a:ahLst/>
            <a:cxnLst/>
            <a:rect l="0" t="0" r="r" b="b"/>
            <a:pathLst>
              <a:path w="7104" h="2856">
                <a:moveTo>
                  <a:pt x="0" y="0"/>
                </a:moveTo>
                <a:lnTo>
                  <a:pt x="0" y="2856"/>
                </a:lnTo>
                <a:lnTo>
                  <a:pt x="7104" y="2856"/>
                </a:lnTo>
                <a:lnTo>
                  <a:pt x="7104" y="1"/>
                </a:lnTo>
                <a:lnTo>
                  <a:pt x="7104" y="1"/>
                </a:lnTo>
                <a:lnTo>
                  <a:pt x="6943" y="26"/>
                </a:lnTo>
                <a:lnTo>
                  <a:pt x="6782" y="50"/>
                </a:lnTo>
                <a:lnTo>
                  <a:pt x="6621" y="73"/>
                </a:lnTo>
                <a:lnTo>
                  <a:pt x="6459" y="93"/>
                </a:lnTo>
                <a:lnTo>
                  <a:pt x="6298" y="113"/>
                </a:lnTo>
                <a:lnTo>
                  <a:pt x="6136" y="132"/>
                </a:lnTo>
                <a:lnTo>
                  <a:pt x="5976" y="148"/>
                </a:lnTo>
                <a:lnTo>
                  <a:pt x="5814" y="163"/>
                </a:lnTo>
                <a:lnTo>
                  <a:pt x="5653" y="177"/>
                </a:lnTo>
                <a:lnTo>
                  <a:pt x="5494" y="189"/>
                </a:lnTo>
                <a:lnTo>
                  <a:pt x="5334" y="201"/>
                </a:lnTo>
                <a:lnTo>
                  <a:pt x="5175" y="211"/>
                </a:lnTo>
                <a:lnTo>
                  <a:pt x="5017" y="219"/>
                </a:lnTo>
                <a:lnTo>
                  <a:pt x="4859" y="227"/>
                </a:lnTo>
                <a:lnTo>
                  <a:pt x="4703" y="234"/>
                </a:lnTo>
                <a:lnTo>
                  <a:pt x="4548" y="239"/>
                </a:lnTo>
                <a:lnTo>
                  <a:pt x="4393" y="243"/>
                </a:lnTo>
                <a:lnTo>
                  <a:pt x="4240" y="247"/>
                </a:lnTo>
                <a:lnTo>
                  <a:pt x="4088" y="249"/>
                </a:lnTo>
                <a:lnTo>
                  <a:pt x="3937" y="251"/>
                </a:lnTo>
                <a:lnTo>
                  <a:pt x="3788" y="252"/>
                </a:lnTo>
                <a:lnTo>
                  <a:pt x="3640" y="251"/>
                </a:lnTo>
                <a:lnTo>
                  <a:pt x="3494" y="251"/>
                </a:lnTo>
                <a:lnTo>
                  <a:pt x="3349" y="249"/>
                </a:lnTo>
                <a:lnTo>
                  <a:pt x="3207" y="246"/>
                </a:lnTo>
                <a:lnTo>
                  <a:pt x="3066" y="243"/>
                </a:lnTo>
                <a:lnTo>
                  <a:pt x="2928" y="240"/>
                </a:lnTo>
                <a:lnTo>
                  <a:pt x="2791" y="235"/>
                </a:lnTo>
                <a:lnTo>
                  <a:pt x="2656" y="230"/>
                </a:lnTo>
                <a:lnTo>
                  <a:pt x="2524" y="225"/>
                </a:lnTo>
                <a:lnTo>
                  <a:pt x="2266" y="212"/>
                </a:lnTo>
                <a:lnTo>
                  <a:pt x="2019" y="198"/>
                </a:lnTo>
                <a:lnTo>
                  <a:pt x="1782" y="183"/>
                </a:lnTo>
                <a:lnTo>
                  <a:pt x="1557" y="167"/>
                </a:lnTo>
                <a:lnTo>
                  <a:pt x="1343" y="150"/>
                </a:lnTo>
                <a:lnTo>
                  <a:pt x="1144" y="132"/>
                </a:lnTo>
                <a:lnTo>
                  <a:pt x="957" y="114"/>
                </a:lnTo>
                <a:lnTo>
                  <a:pt x="785" y="96"/>
                </a:lnTo>
                <a:lnTo>
                  <a:pt x="627" y="79"/>
                </a:lnTo>
                <a:lnTo>
                  <a:pt x="487" y="63"/>
                </a:lnTo>
                <a:lnTo>
                  <a:pt x="361" y="48"/>
                </a:lnTo>
                <a:lnTo>
                  <a:pt x="254" y="35"/>
                </a:lnTo>
                <a:lnTo>
                  <a:pt x="165" y="23"/>
                </a:lnTo>
                <a:lnTo>
                  <a:pt x="42" y="6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sp>
        <p:nvSpPr>
          <p:cNvPr id="28" name="Freeform 5">
            <a:extLst>
              <a:ext uri="{FF2B5EF4-FFF2-40B4-BE49-F238E27FC236}">
                <a16:creationId xmlns:a16="http://schemas.microsoft.com/office/drawing/2014/main" id="{C09D5ACB-8617-4155-A2B1-414E9810B0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B365C1D2-C971-4C2E-AB16-B3642EA75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0719" y="4968575"/>
            <a:ext cx="7812506" cy="90894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pl-PL" sz="4800" dirty="0"/>
              <a:t>- EDUKACJA -</a:t>
            </a:r>
            <a:br>
              <a:rPr lang="pl-PL" sz="4800" dirty="0"/>
            </a:br>
            <a:r>
              <a:rPr lang="pl-PL" sz="4800" dirty="0"/>
              <a:t>Przykłady dobrych praktyk</a:t>
            </a:r>
            <a:endParaRPr lang="en-US" sz="4800" i="0" kern="1200" dirty="0">
              <a:solidFill>
                <a:schemeClr val="bg2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B8DBC8E-FBA7-466C-8D97-75B15FBE90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75">
            <a:extLst>
              <a:ext uri="{FF2B5EF4-FFF2-40B4-BE49-F238E27FC236}">
                <a16:creationId xmlns:a16="http://schemas.microsoft.com/office/drawing/2014/main" id="{6A1F9196-C052-4485-9213-4FA3068506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5" name="Freeform: Shape 17">
            <a:extLst>
              <a:ext uri="{FF2B5EF4-FFF2-40B4-BE49-F238E27FC236}">
                <a16:creationId xmlns:a16="http://schemas.microsoft.com/office/drawing/2014/main" id="{C35E1F3D-AAAA-41CD-8244-EACEFC687CD7}"/>
              </a:ext>
            </a:extLst>
          </p:cNvPr>
          <p:cNvSpPr/>
          <p:nvPr/>
        </p:nvSpPr>
        <p:spPr>
          <a:xfrm rot="16200000">
            <a:off x="1633522" y="-753749"/>
            <a:ext cx="450715" cy="2803357"/>
          </a:xfrm>
          <a:custGeom>
            <a:avLst/>
            <a:gdLst>
              <a:gd name="connsiteX0" fmla="*/ 1463042 w 1463042"/>
              <a:gd name="connsiteY0" fmla="*/ 930213 h 3902104"/>
              <a:gd name="connsiteX1" fmla="*/ 1463042 w 1463042"/>
              <a:gd name="connsiteY1" fmla="*/ 1951042 h 3902104"/>
              <a:gd name="connsiteX2" fmla="*/ 1463042 w 1463042"/>
              <a:gd name="connsiteY2" fmla="*/ 2195487 h 3902104"/>
              <a:gd name="connsiteX3" fmla="*/ 1463040 w 1463042"/>
              <a:gd name="connsiteY3" fmla="*/ 2195487 h 3902104"/>
              <a:gd name="connsiteX4" fmla="*/ 1463040 w 1463042"/>
              <a:gd name="connsiteY4" fmla="*/ 2198991 h 3902104"/>
              <a:gd name="connsiteX5" fmla="*/ 1463042 w 1463042"/>
              <a:gd name="connsiteY5" fmla="*/ 2199030 h 3902104"/>
              <a:gd name="connsiteX6" fmla="*/ 1463040 w 1463042"/>
              <a:gd name="connsiteY6" fmla="*/ 2199069 h 3902104"/>
              <a:gd name="connsiteX7" fmla="*/ 1463040 w 1463042"/>
              <a:gd name="connsiteY7" fmla="*/ 2922596 h 3902104"/>
              <a:gd name="connsiteX8" fmla="*/ 1463040 w 1463042"/>
              <a:gd name="connsiteY8" fmla="*/ 3167041 h 3902104"/>
              <a:gd name="connsiteX9" fmla="*/ 1462861 w 1463042"/>
              <a:gd name="connsiteY9" fmla="*/ 3167041 h 3902104"/>
              <a:gd name="connsiteX10" fmla="*/ 1463040 w 1463042"/>
              <a:gd name="connsiteY10" fmla="*/ 3170584 h 3902104"/>
              <a:gd name="connsiteX11" fmla="*/ 731520 w 1463042"/>
              <a:gd name="connsiteY11" fmla="*/ 3902104 h 3902104"/>
              <a:gd name="connsiteX12" fmla="*/ 0 w 1463042"/>
              <a:gd name="connsiteY12" fmla="*/ 3170584 h 3902104"/>
              <a:gd name="connsiteX13" fmla="*/ 179 w 1463042"/>
              <a:gd name="connsiteY13" fmla="*/ 3167041 h 3902104"/>
              <a:gd name="connsiteX14" fmla="*/ 0 w 1463042"/>
              <a:gd name="connsiteY14" fmla="*/ 3167041 h 3902104"/>
              <a:gd name="connsiteX15" fmla="*/ 0 w 1463042"/>
              <a:gd name="connsiteY15" fmla="*/ 3030319 h 3902104"/>
              <a:gd name="connsiteX16" fmla="*/ 0 w 1463042"/>
              <a:gd name="connsiteY16" fmla="*/ 1901767 h 3902104"/>
              <a:gd name="connsiteX17" fmla="*/ 0 w 1463042"/>
              <a:gd name="connsiteY17" fmla="*/ 971554 h 3902104"/>
              <a:gd name="connsiteX18" fmla="*/ 2 w 1463042"/>
              <a:gd name="connsiteY18" fmla="*/ 971554 h 3902104"/>
              <a:gd name="connsiteX19" fmla="*/ 2 w 1463042"/>
              <a:gd name="connsiteY19" fmla="*/ 930213 h 3902104"/>
              <a:gd name="connsiteX20" fmla="*/ 2 w 1463042"/>
              <a:gd name="connsiteY20" fmla="*/ 0 h 3902104"/>
              <a:gd name="connsiteX21" fmla="*/ 1461925 w 1463042"/>
              <a:gd name="connsiteY21" fmla="*/ 0 h 3902104"/>
              <a:gd name="connsiteX22" fmla="*/ 1461925 w 1463042"/>
              <a:gd name="connsiteY22" fmla="*/ 930213 h 390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463042" h="3902104">
                <a:moveTo>
                  <a:pt x="1463042" y="930213"/>
                </a:moveTo>
                <a:lnTo>
                  <a:pt x="1463042" y="1951042"/>
                </a:lnTo>
                <a:lnTo>
                  <a:pt x="1463042" y="2195487"/>
                </a:lnTo>
                <a:lnTo>
                  <a:pt x="1463040" y="2195487"/>
                </a:lnTo>
                <a:lnTo>
                  <a:pt x="1463040" y="2198991"/>
                </a:lnTo>
                <a:lnTo>
                  <a:pt x="1463042" y="2199030"/>
                </a:lnTo>
                <a:lnTo>
                  <a:pt x="1463040" y="2199069"/>
                </a:lnTo>
                <a:lnTo>
                  <a:pt x="1463040" y="2922596"/>
                </a:lnTo>
                <a:lnTo>
                  <a:pt x="1463040" y="3167041"/>
                </a:lnTo>
                <a:lnTo>
                  <a:pt x="1462861" y="3167041"/>
                </a:lnTo>
                <a:lnTo>
                  <a:pt x="1463040" y="3170584"/>
                </a:lnTo>
                <a:cubicBezTo>
                  <a:pt x="1463040" y="3574591"/>
                  <a:pt x="1135527" y="3902104"/>
                  <a:pt x="731520" y="3902104"/>
                </a:cubicBezTo>
                <a:cubicBezTo>
                  <a:pt x="327513" y="3902104"/>
                  <a:pt x="0" y="3574591"/>
                  <a:pt x="0" y="3170584"/>
                </a:cubicBezTo>
                <a:lnTo>
                  <a:pt x="179" y="3167041"/>
                </a:lnTo>
                <a:lnTo>
                  <a:pt x="0" y="3167041"/>
                </a:lnTo>
                <a:lnTo>
                  <a:pt x="0" y="3030319"/>
                </a:lnTo>
                <a:lnTo>
                  <a:pt x="0" y="1901767"/>
                </a:lnTo>
                <a:lnTo>
                  <a:pt x="0" y="971554"/>
                </a:lnTo>
                <a:lnTo>
                  <a:pt x="2" y="971554"/>
                </a:lnTo>
                <a:lnTo>
                  <a:pt x="2" y="930213"/>
                </a:lnTo>
                <a:lnTo>
                  <a:pt x="2" y="0"/>
                </a:lnTo>
                <a:lnTo>
                  <a:pt x="1461925" y="0"/>
                </a:lnTo>
                <a:lnTo>
                  <a:pt x="1461925" y="930213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27" name="Picture 11">
            <a:extLst>
              <a:ext uri="{FF2B5EF4-FFF2-40B4-BE49-F238E27FC236}">
                <a16:creationId xmlns:a16="http://schemas.microsoft.com/office/drawing/2014/main" id="{CFCBC379-0A65-4496-82C2-228BFFDE90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22434" flipH="1">
            <a:off x="9738929" y="2517482"/>
            <a:ext cx="464246" cy="51335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9" name="Picture 12">
            <a:extLst>
              <a:ext uri="{FF2B5EF4-FFF2-40B4-BE49-F238E27FC236}">
                <a16:creationId xmlns:a16="http://schemas.microsoft.com/office/drawing/2014/main" id="{55C95796-F596-4052-9027-16D30220C5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419" flipH="1" flipV="1">
            <a:off x="6109502" y="2234114"/>
            <a:ext cx="464246" cy="51335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1" name="TextBox 18">
            <a:extLst>
              <a:ext uri="{FF2B5EF4-FFF2-40B4-BE49-F238E27FC236}">
                <a16:creationId xmlns:a16="http://schemas.microsoft.com/office/drawing/2014/main" id="{41022619-2675-4FD3-A85B-2D3A3F891557}"/>
              </a:ext>
            </a:extLst>
          </p:cNvPr>
          <p:cNvSpPr txBox="1"/>
          <p:nvPr/>
        </p:nvSpPr>
        <p:spPr>
          <a:xfrm>
            <a:off x="9585454" y="1247332"/>
            <a:ext cx="2549192" cy="107721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pl-PL" sz="1400" b="1" dirty="0"/>
              <a:t>Edukacja i szkolenie opiekunów faktycznych, pracowników socjalnych, osób bezpośrednio zajmujących się chorym </a:t>
            </a:r>
            <a:endParaRPr lang="en-US" sz="1400" b="1" dirty="0"/>
          </a:p>
        </p:txBody>
      </p:sp>
      <p:sp>
        <p:nvSpPr>
          <p:cNvPr id="32" name="TextBox 19">
            <a:extLst>
              <a:ext uri="{FF2B5EF4-FFF2-40B4-BE49-F238E27FC236}">
                <a16:creationId xmlns:a16="http://schemas.microsoft.com/office/drawing/2014/main" id="{38B350AF-5123-473B-9465-CF4F2CFCB307}"/>
              </a:ext>
            </a:extLst>
          </p:cNvPr>
          <p:cNvSpPr txBox="1"/>
          <p:nvPr/>
        </p:nvSpPr>
        <p:spPr>
          <a:xfrm>
            <a:off x="9874437" y="3087256"/>
            <a:ext cx="1576645" cy="92333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pl-PL" sz="1200" b="1" dirty="0"/>
              <a:t>NABYWANIE WIEDZIY I KOMPETENCJI OPIEKUŃCZYCH</a:t>
            </a:r>
          </a:p>
          <a:p>
            <a:r>
              <a:rPr lang="pl-PL" sz="1200" b="1" dirty="0"/>
              <a:t>Edukacja o starości</a:t>
            </a:r>
          </a:p>
          <a:p>
            <a:r>
              <a:rPr lang="pl-PL" sz="1200" b="1" dirty="0"/>
              <a:t>Edukacja do starości</a:t>
            </a:r>
            <a:endParaRPr lang="en-US" sz="1200" b="1" dirty="0"/>
          </a:p>
        </p:txBody>
      </p:sp>
      <p:sp>
        <p:nvSpPr>
          <p:cNvPr id="33" name="TextBox 20">
            <a:extLst>
              <a:ext uri="{FF2B5EF4-FFF2-40B4-BE49-F238E27FC236}">
                <a16:creationId xmlns:a16="http://schemas.microsoft.com/office/drawing/2014/main" id="{8B909CB8-5057-4343-99C2-23F9036A9C40}"/>
              </a:ext>
            </a:extLst>
          </p:cNvPr>
          <p:cNvSpPr txBox="1"/>
          <p:nvPr/>
        </p:nvSpPr>
        <p:spPr>
          <a:xfrm>
            <a:off x="4180651" y="2788252"/>
            <a:ext cx="2275388" cy="738664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pl-PL" sz="1200" b="1" dirty="0"/>
              <a:t>Edukacja, młodzieży szkolnej, studentów, pracowników pomocy społecznej, społeczeństwa</a:t>
            </a:r>
            <a:endParaRPr lang="en-US" sz="1200" b="1" dirty="0"/>
          </a:p>
        </p:txBody>
      </p:sp>
      <p:sp>
        <p:nvSpPr>
          <p:cNvPr id="34" name="Freeform 20">
            <a:extLst>
              <a:ext uri="{FF2B5EF4-FFF2-40B4-BE49-F238E27FC236}">
                <a16:creationId xmlns:a16="http://schemas.microsoft.com/office/drawing/2014/main" id="{EFB1A266-81D1-449D-AE12-4BBECBAF9D03}"/>
              </a:ext>
            </a:extLst>
          </p:cNvPr>
          <p:cNvSpPr>
            <a:spLocks noChangeAspect="1"/>
          </p:cNvSpPr>
          <p:nvPr/>
        </p:nvSpPr>
        <p:spPr>
          <a:xfrm flipH="1">
            <a:off x="7566367" y="689269"/>
            <a:ext cx="1252148" cy="1320054"/>
          </a:xfrm>
          <a:custGeom>
            <a:avLst/>
            <a:gdLst>
              <a:gd name="connsiteX0" fmla="*/ 1124074 w 1583637"/>
              <a:gd name="connsiteY0" fmla="*/ 252493 h 1583637"/>
              <a:gd name="connsiteX1" fmla="*/ 1247256 w 1583637"/>
              <a:gd name="connsiteY1" fmla="*/ 149126 h 1583637"/>
              <a:gd name="connsiteX2" fmla="*/ 1345663 w 1583637"/>
              <a:gd name="connsiteY2" fmla="*/ 231701 h 1583637"/>
              <a:gd name="connsiteX3" fmla="*/ 1265256 w 1583637"/>
              <a:gd name="connsiteY3" fmla="*/ 370961 h 1583637"/>
              <a:gd name="connsiteX4" fmla="*/ 1393012 w 1583637"/>
              <a:gd name="connsiteY4" fmla="*/ 592241 h 1583637"/>
              <a:gd name="connsiteX5" fmla="*/ 1553818 w 1583637"/>
              <a:gd name="connsiteY5" fmla="*/ 592237 h 1583637"/>
              <a:gd name="connsiteX6" fmla="*/ 1576125 w 1583637"/>
              <a:gd name="connsiteY6" fmla="*/ 718748 h 1583637"/>
              <a:gd name="connsiteX7" fmla="*/ 1425015 w 1583637"/>
              <a:gd name="connsiteY7" fmla="*/ 773743 h 1583637"/>
              <a:gd name="connsiteX8" fmla="*/ 1380646 w 1583637"/>
              <a:gd name="connsiteY8" fmla="*/ 1025372 h 1583637"/>
              <a:gd name="connsiteX9" fmla="*/ 1503833 w 1583637"/>
              <a:gd name="connsiteY9" fmla="*/ 1128733 h 1583637"/>
              <a:gd name="connsiteX10" fmla="*/ 1439602 w 1583637"/>
              <a:gd name="connsiteY10" fmla="*/ 1239984 h 1583637"/>
              <a:gd name="connsiteX11" fmla="*/ 1288495 w 1583637"/>
              <a:gd name="connsiteY11" fmla="*/ 1184982 h 1583637"/>
              <a:gd name="connsiteX12" fmla="*/ 1092761 w 1583637"/>
              <a:gd name="connsiteY12" fmla="*/ 1349222 h 1583637"/>
              <a:gd name="connsiteX13" fmla="*/ 1120689 w 1583637"/>
              <a:gd name="connsiteY13" fmla="*/ 1507584 h 1583637"/>
              <a:gd name="connsiteX14" fmla="*/ 999974 w 1583637"/>
              <a:gd name="connsiteY14" fmla="*/ 1551521 h 1583637"/>
              <a:gd name="connsiteX15" fmla="*/ 919574 w 1583637"/>
              <a:gd name="connsiteY15" fmla="*/ 1412257 h 1583637"/>
              <a:gd name="connsiteX16" fmla="*/ 664062 w 1583637"/>
              <a:gd name="connsiteY16" fmla="*/ 1412257 h 1583637"/>
              <a:gd name="connsiteX17" fmla="*/ 583663 w 1583637"/>
              <a:gd name="connsiteY17" fmla="*/ 1551521 h 1583637"/>
              <a:gd name="connsiteX18" fmla="*/ 462948 w 1583637"/>
              <a:gd name="connsiteY18" fmla="*/ 1507584 h 1583637"/>
              <a:gd name="connsiteX19" fmla="*/ 490876 w 1583637"/>
              <a:gd name="connsiteY19" fmla="*/ 1349222 h 1583637"/>
              <a:gd name="connsiteX20" fmla="*/ 295142 w 1583637"/>
              <a:gd name="connsiteY20" fmla="*/ 1184981 h 1583637"/>
              <a:gd name="connsiteX21" fmla="*/ 144035 w 1583637"/>
              <a:gd name="connsiteY21" fmla="*/ 1239984 h 1583637"/>
              <a:gd name="connsiteX22" fmla="*/ 79804 w 1583637"/>
              <a:gd name="connsiteY22" fmla="*/ 1128733 h 1583637"/>
              <a:gd name="connsiteX23" fmla="*/ 202991 w 1583637"/>
              <a:gd name="connsiteY23" fmla="*/ 1025372 h 1583637"/>
              <a:gd name="connsiteX24" fmla="*/ 158622 w 1583637"/>
              <a:gd name="connsiteY24" fmla="*/ 773743 h 1583637"/>
              <a:gd name="connsiteX25" fmla="*/ 7512 w 1583637"/>
              <a:gd name="connsiteY25" fmla="*/ 718748 h 1583637"/>
              <a:gd name="connsiteX26" fmla="*/ 29819 w 1583637"/>
              <a:gd name="connsiteY26" fmla="*/ 592237 h 1583637"/>
              <a:gd name="connsiteX27" fmla="*/ 190625 w 1583637"/>
              <a:gd name="connsiteY27" fmla="*/ 592241 h 1583637"/>
              <a:gd name="connsiteX28" fmla="*/ 318381 w 1583637"/>
              <a:gd name="connsiteY28" fmla="*/ 370961 h 1583637"/>
              <a:gd name="connsiteX29" fmla="*/ 237974 w 1583637"/>
              <a:gd name="connsiteY29" fmla="*/ 231701 h 1583637"/>
              <a:gd name="connsiteX30" fmla="*/ 336381 w 1583637"/>
              <a:gd name="connsiteY30" fmla="*/ 149126 h 1583637"/>
              <a:gd name="connsiteX31" fmla="*/ 459563 w 1583637"/>
              <a:gd name="connsiteY31" fmla="*/ 252493 h 1583637"/>
              <a:gd name="connsiteX32" fmla="*/ 699666 w 1583637"/>
              <a:gd name="connsiteY32" fmla="*/ 165103 h 1583637"/>
              <a:gd name="connsiteX33" fmla="*/ 727586 w 1583637"/>
              <a:gd name="connsiteY33" fmla="*/ 6739 h 1583637"/>
              <a:gd name="connsiteX34" fmla="*/ 856051 w 1583637"/>
              <a:gd name="connsiteY34" fmla="*/ 6739 h 1583637"/>
              <a:gd name="connsiteX35" fmla="*/ 883970 w 1583637"/>
              <a:gd name="connsiteY35" fmla="*/ 165102 h 1583637"/>
              <a:gd name="connsiteX36" fmla="*/ 1124073 w 1583637"/>
              <a:gd name="connsiteY36" fmla="*/ 252493 h 1583637"/>
              <a:gd name="connsiteX37" fmla="*/ 1124074 w 1583637"/>
              <a:gd name="connsiteY37" fmla="*/ 252493 h 1583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583637" h="1583637">
                <a:moveTo>
                  <a:pt x="1124074" y="252493"/>
                </a:moveTo>
                <a:lnTo>
                  <a:pt x="1247256" y="149126"/>
                </a:lnTo>
                <a:lnTo>
                  <a:pt x="1345663" y="231701"/>
                </a:lnTo>
                <a:lnTo>
                  <a:pt x="1265256" y="370961"/>
                </a:lnTo>
                <a:cubicBezTo>
                  <a:pt x="1322430" y="435278"/>
                  <a:pt x="1365899" y="510569"/>
                  <a:pt x="1393012" y="592241"/>
                </a:cubicBezTo>
                <a:lnTo>
                  <a:pt x="1553818" y="592237"/>
                </a:lnTo>
                <a:lnTo>
                  <a:pt x="1576125" y="718748"/>
                </a:lnTo>
                <a:lnTo>
                  <a:pt x="1425015" y="773743"/>
                </a:lnTo>
                <a:cubicBezTo>
                  <a:pt x="1427471" y="859762"/>
                  <a:pt x="1412374" y="945380"/>
                  <a:pt x="1380646" y="1025372"/>
                </a:cubicBezTo>
                <a:lnTo>
                  <a:pt x="1503833" y="1128733"/>
                </a:lnTo>
                <a:lnTo>
                  <a:pt x="1439602" y="1239984"/>
                </a:lnTo>
                <a:lnTo>
                  <a:pt x="1288495" y="1184982"/>
                </a:lnTo>
                <a:cubicBezTo>
                  <a:pt x="1235084" y="1252456"/>
                  <a:pt x="1168484" y="1308339"/>
                  <a:pt x="1092761" y="1349222"/>
                </a:cubicBezTo>
                <a:lnTo>
                  <a:pt x="1120689" y="1507584"/>
                </a:lnTo>
                <a:lnTo>
                  <a:pt x="999974" y="1551521"/>
                </a:lnTo>
                <a:lnTo>
                  <a:pt x="919574" y="1412257"/>
                </a:lnTo>
                <a:cubicBezTo>
                  <a:pt x="835287" y="1429613"/>
                  <a:pt x="748348" y="1429613"/>
                  <a:pt x="664062" y="1412257"/>
                </a:cubicBezTo>
                <a:lnTo>
                  <a:pt x="583663" y="1551521"/>
                </a:lnTo>
                <a:lnTo>
                  <a:pt x="462948" y="1507584"/>
                </a:lnTo>
                <a:lnTo>
                  <a:pt x="490876" y="1349222"/>
                </a:lnTo>
                <a:cubicBezTo>
                  <a:pt x="415153" y="1308339"/>
                  <a:pt x="348553" y="1252455"/>
                  <a:pt x="295142" y="1184981"/>
                </a:cubicBezTo>
                <a:lnTo>
                  <a:pt x="144035" y="1239984"/>
                </a:lnTo>
                <a:lnTo>
                  <a:pt x="79804" y="1128733"/>
                </a:lnTo>
                <a:lnTo>
                  <a:pt x="202991" y="1025372"/>
                </a:lnTo>
                <a:cubicBezTo>
                  <a:pt x="171263" y="945380"/>
                  <a:pt x="156166" y="859762"/>
                  <a:pt x="158622" y="773743"/>
                </a:cubicBezTo>
                <a:lnTo>
                  <a:pt x="7512" y="718748"/>
                </a:lnTo>
                <a:lnTo>
                  <a:pt x="29819" y="592237"/>
                </a:lnTo>
                <a:lnTo>
                  <a:pt x="190625" y="592241"/>
                </a:lnTo>
                <a:cubicBezTo>
                  <a:pt x="217738" y="510569"/>
                  <a:pt x="261208" y="435277"/>
                  <a:pt x="318381" y="370961"/>
                </a:cubicBezTo>
                <a:lnTo>
                  <a:pt x="237974" y="231701"/>
                </a:lnTo>
                <a:lnTo>
                  <a:pt x="336381" y="149126"/>
                </a:lnTo>
                <a:lnTo>
                  <a:pt x="459563" y="252493"/>
                </a:lnTo>
                <a:cubicBezTo>
                  <a:pt x="532831" y="207356"/>
                  <a:pt x="614527" y="177621"/>
                  <a:pt x="699666" y="165103"/>
                </a:cubicBezTo>
                <a:lnTo>
                  <a:pt x="727586" y="6739"/>
                </a:lnTo>
                <a:lnTo>
                  <a:pt x="856051" y="6739"/>
                </a:lnTo>
                <a:lnTo>
                  <a:pt x="883970" y="165102"/>
                </a:lnTo>
                <a:cubicBezTo>
                  <a:pt x="969110" y="177621"/>
                  <a:pt x="1050806" y="207356"/>
                  <a:pt x="1124073" y="252493"/>
                </a:cubicBezTo>
                <a:lnTo>
                  <a:pt x="1124074" y="252493"/>
                </a:lnTo>
                <a:close/>
              </a:path>
            </a:pathLst>
          </a:custGeom>
          <a:solidFill>
            <a:srgbClr val="FFFF00"/>
          </a:solidFill>
          <a:ln w="6350">
            <a:solidFill>
              <a:schemeClr val="bg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75308" tIns="731520" rIns="475308" bIns="582340" numCol="1" spcCol="1270" anchor="ctr" anchorCtr="0">
            <a:noAutofit/>
          </a:bodyPr>
          <a:lstStyle/>
          <a:p>
            <a:pPr algn="ctr" defTabSz="1777956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4000" dirty="0"/>
          </a:p>
        </p:txBody>
      </p:sp>
      <p:sp>
        <p:nvSpPr>
          <p:cNvPr id="35" name="Freeform 20">
            <a:extLst>
              <a:ext uri="{FF2B5EF4-FFF2-40B4-BE49-F238E27FC236}">
                <a16:creationId xmlns:a16="http://schemas.microsoft.com/office/drawing/2014/main" id="{A1C22528-2B42-4DBC-B820-18D35BD47700}"/>
              </a:ext>
            </a:extLst>
          </p:cNvPr>
          <p:cNvSpPr>
            <a:spLocks noChangeAspect="1"/>
          </p:cNvSpPr>
          <p:nvPr/>
        </p:nvSpPr>
        <p:spPr>
          <a:xfrm rot="21264444" flipH="1">
            <a:off x="7897680" y="1833120"/>
            <a:ext cx="1847099" cy="1906745"/>
          </a:xfrm>
          <a:custGeom>
            <a:avLst/>
            <a:gdLst>
              <a:gd name="connsiteX0" fmla="*/ 1124074 w 1583637"/>
              <a:gd name="connsiteY0" fmla="*/ 252493 h 1583637"/>
              <a:gd name="connsiteX1" fmla="*/ 1247256 w 1583637"/>
              <a:gd name="connsiteY1" fmla="*/ 149126 h 1583637"/>
              <a:gd name="connsiteX2" fmla="*/ 1345663 w 1583637"/>
              <a:gd name="connsiteY2" fmla="*/ 231701 h 1583637"/>
              <a:gd name="connsiteX3" fmla="*/ 1265256 w 1583637"/>
              <a:gd name="connsiteY3" fmla="*/ 370961 h 1583637"/>
              <a:gd name="connsiteX4" fmla="*/ 1393012 w 1583637"/>
              <a:gd name="connsiteY4" fmla="*/ 592241 h 1583637"/>
              <a:gd name="connsiteX5" fmla="*/ 1553818 w 1583637"/>
              <a:gd name="connsiteY5" fmla="*/ 592237 h 1583637"/>
              <a:gd name="connsiteX6" fmla="*/ 1576125 w 1583637"/>
              <a:gd name="connsiteY6" fmla="*/ 718748 h 1583637"/>
              <a:gd name="connsiteX7" fmla="*/ 1425015 w 1583637"/>
              <a:gd name="connsiteY7" fmla="*/ 773743 h 1583637"/>
              <a:gd name="connsiteX8" fmla="*/ 1380646 w 1583637"/>
              <a:gd name="connsiteY8" fmla="*/ 1025372 h 1583637"/>
              <a:gd name="connsiteX9" fmla="*/ 1503833 w 1583637"/>
              <a:gd name="connsiteY9" fmla="*/ 1128733 h 1583637"/>
              <a:gd name="connsiteX10" fmla="*/ 1439602 w 1583637"/>
              <a:gd name="connsiteY10" fmla="*/ 1239984 h 1583637"/>
              <a:gd name="connsiteX11" fmla="*/ 1288495 w 1583637"/>
              <a:gd name="connsiteY11" fmla="*/ 1184982 h 1583637"/>
              <a:gd name="connsiteX12" fmla="*/ 1092761 w 1583637"/>
              <a:gd name="connsiteY12" fmla="*/ 1349222 h 1583637"/>
              <a:gd name="connsiteX13" fmla="*/ 1120689 w 1583637"/>
              <a:gd name="connsiteY13" fmla="*/ 1507584 h 1583637"/>
              <a:gd name="connsiteX14" fmla="*/ 999974 w 1583637"/>
              <a:gd name="connsiteY14" fmla="*/ 1551521 h 1583637"/>
              <a:gd name="connsiteX15" fmla="*/ 919574 w 1583637"/>
              <a:gd name="connsiteY15" fmla="*/ 1412257 h 1583637"/>
              <a:gd name="connsiteX16" fmla="*/ 664062 w 1583637"/>
              <a:gd name="connsiteY16" fmla="*/ 1412257 h 1583637"/>
              <a:gd name="connsiteX17" fmla="*/ 583663 w 1583637"/>
              <a:gd name="connsiteY17" fmla="*/ 1551521 h 1583637"/>
              <a:gd name="connsiteX18" fmla="*/ 462948 w 1583637"/>
              <a:gd name="connsiteY18" fmla="*/ 1507584 h 1583637"/>
              <a:gd name="connsiteX19" fmla="*/ 490876 w 1583637"/>
              <a:gd name="connsiteY19" fmla="*/ 1349222 h 1583637"/>
              <a:gd name="connsiteX20" fmla="*/ 295142 w 1583637"/>
              <a:gd name="connsiteY20" fmla="*/ 1184981 h 1583637"/>
              <a:gd name="connsiteX21" fmla="*/ 144035 w 1583637"/>
              <a:gd name="connsiteY21" fmla="*/ 1239984 h 1583637"/>
              <a:gd name="connsiteX22" fmla="*/ 79804 w 1583637"/>
              <a:gd name="connsiteY22" fmla="*/ 1128733 h 1583637"/>
              <a:gd name="connsiteX23" fmla="*/ 202991 w 1583637"/>
              <a:gd name="connsiteY23" fmla="*/ 1025372 h 1583637"/>
              <a:gd name="connsiteX24" fmla="*/ 158622 w 1583637"/>
              <a:gd name="connsiteY24" fmla="*/ 773743 h 1583637"/>
              <a:gd name="connsiteX25" fmla="*/ 7512 w 1583637"/>
              <a:gd name="connsiteY25" fmla="*/ 718748 h 1583637"/>
              <a:gd name="connsiteX26" fmla="*/ 29819 w 1583637"/>
              <a:gd name="connsiteY26" fmla="*/ 592237 h 1583637"/>
              <a:gd name="connsiteX27" fmla="*/ 190625 w 1583637"/>
              <a:gd name="connsiteY27" fmla="*/ 592241 h 1583637"/>
              <a:gd name="connsiteX28" fmla="*/ 318381 w 1583637"/>
              <a:gd name="connsiteY28" fmla="*/ 370961 h 1583637"/>
              <a:gd name="connsiteX29" fmla="*/ 237974 w 1583637"/>
              <a:gd name="connsiteY29" fmla="*/ 231701 h 1583637"/>
              <a:gd name="connsiteX30" fmla="*/ 336381 w 1583637"/>
              <a:gd name="connsiteY30" fmla="*/ 149126 h 1583637"/>
              <a:gd name="connsiteX31" fmla="*/ 459563 w 1583637"/>
              <a:gd name="connsiteY31" fmla="*/ 252493 h 1583637"/>
              <a:gd name="connsiteX32" fmla="*/ 699666 w 1583637"/>
              <a:gd name="connsiteY32" fmla="*/ 165103 h 1583637"/>
              <a:gd name="connsiteX33" fmla="*/ 727586 w 1583637"/>
              <a:gd name="connsiteY33" fmla="*/ 6739 h 1583637"/>
              <a:gd name="connsiteX34" fmla="*/ 856051 w 1583637"/>
              <a:gd name="connsiteY34" fmla="*/ 6739 h 1583637"/>
              <a:gd name="connsiteX35" fmla="*/ 883970 w 1583637"/>
              <a:gd name="connsiteY35" fmla="*/ 165102 h 1583637"/>
              <a:gd name="connsiteX36" fmla="*/ 1124073 w 1583637"/>
              <a:gd name="connsiteY36" fmla="*/ 252493 h 1583637"/>
              <a:gd name="connsiteX37" fmla="*/ 1124074 w 1583637"/>
              <a:gd name="connsiteY37" fmla="*/ 252493 h 1583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583637" h="1583637">
                <a:moveTo>
                  <a:pt x="1124074" y="252493"/>
                </a:moveTo>
                <a:lnTo>
                  <a:pt x="1247256" y="149126"/>
                </a:lnTo>
                <a:lnTo>
                  <a:pt x="1345663" y="231701"/>
                </a:lnTo>
                <a:lnTo>
                  <a:pt x="1265256" y="370961"/>
                </a:lnTo>
                <a:cubicBezTo>
                  <a:pt x="1322430" y="435278"/>
                  <a:pt x="1365899" y="510569"/>
                  <a:pt x="1393012" y="592241"/>
                </a:cubicBezTo>
                <a:lnTo>
                  <a:pt x="1553818" y="592237"/>
                </a:lnTo>
                <a:lnTo>
                  <a:pt x="1576125" y="718748"/>
                </a:lnTo>
                <a:lnTo>
                  <a:pt x="1425015" y="773743"/>
                </a:lnTo>
                <a:cubicBezTo>
                  <a:pt x="1427471" y="859762"/>
                  <a:pt x="1412374" y="945380"/>
                  <a:pt x="1380646" y="1025372"/>
                </a:cubicBezTo>
                <a:lnTo>
                  <a:pt x="1503833" y="1128733"/>
                </a:lnTo>
                <a:lnTo>
                  <a:pt x="1439602" y="1239984"/>
                </a:lnTo>
                <a:lnTo>
                  <a:pt x="1288495" y="1184982"/>
                </a:lnTo>
                <a:cubicBezTo>
                  <a:pt x="1235084" y="1252456"/>
                  <a:pt x="1168484" y="1308339"/>
                  <a:pt x="1092761" y="1349222"/>
                </a:cubicBezTo>
                <a:lnTo>
                  <a:pt x="1120689" y="1507584"/>
                </a:lnTo>
                <a:lnTo>
                  <a:pt x="999974" y="1551521"/>
                </a:lnTo>
                <a:lnTo>
                  <a:pt x="919574" y="1412257"/>
                </a:lnTo>
                <a:cubicBezTo>
                  <a:pt x="835287" y="1429613"/>
                  <a:pt x="748348" y="1429613"/>
                  <a:pt x="664062" y="1412257"/>
                </a:cubicBezTo>
                <a:lnTo>
                  <a:pt x="583663" y="1551521"/>
                </a:lnTo>
                <a:lnTo>
                  <a:pt x="462948" y="1507584"/>
                </a:lnTo>
                <a:lnTo>
                  <a:pt x="490876" y="1349222"/>
                </a:lnTo>
                <a:cubicBezTo>
                  <a:pt x="415153" y="1308339"/>
                  <a:pt x="348553" y="1252455"/>
                  <a:pt x="295142" y="1184981"/>
                </a:cubicBezTo>
                <a:lnTo>
                  <a:pt x="144035" y="1239984"/>
                </a:lnTo>
                <a:lnTo>
                  <a:pt x="79804" y="1128733"/>
                </a:lnTo>
                <a:lnTo>
                  <a:pt x="202991" y="1025372"/>
                </a:lnTo>
                <a:cubicBezTo>
                  <a:pt x="171263" y="945380"/>
                  <a:pt x="156166" y="859762"/>
                  <a:pt x="158622" y="773743"/>
                </a:cubicBezTo>
                <a:lnTo>
                  <a:pt x="7512" y="718748"/>
                </a:lnTo>
                <a:lnTo>
                  <a:pt x="29819" y="592237"/>
                </a:lnTo>
                <a:lnTo>
                  <a:pt x="190625" y="592241"/>
                </a:lnTo>
                <a:cubicBezTo>
                  <a:pt x="217738" y="510569"/>
                  <a:pt x="261208" y="435277"/>
                  <a:pt x="318381" y="370961"/>
                </a:cubicBezTo>
                <a:lnTo>
                  <a:pt x="237974" y="231701"/>
                </a:lnTo>
                <a:lnTo>
                  <a:pt x="336381" y="149126"/>
                </a:lnTo>
                <a:lnTo>
                  <a:pt x="459563" y="252493"/>
                </a:lnTo>
                <a:cubicBezTo>
                  <a:pt x="532831" y="207356"/>
                  <a:pt x="614527" y="177621"/>
                  <a:pt x="699666" y="165103"/>
                </a:cubicBezTo>
                <a:lnTo>
                  <a:pt x="727586" y="6739"/>
                </a:lnTo>
                <a:lnTo>
                  <a:pt x="856051" y="6739"/>
                </a:lnTo>
                <a:lnTo>
                  <a:pt x="883970" y="165102"/>
                </a:lnTo>
                <a:cubicBezTo>
                  <a:pt x="969110" y="177621"/>
                  <a:pt x="1050806" y="207356"/>
                  <a:pt x="1124073" y="252493"/>
                </a:cubicBezTo>
                <a:lnTo>
                  <a:pt x="1124074" y="252493"/>
                </a:lnTo>
                <a:close/>
              </a:path>
            </a:pathLst>
          </a:custGeom>
          <a:solidFill>
            <a:srgbClr val="FF0000"/>
          </a:solidFill>
          <a:ln w="6350">
            <a:solidFill>
              <a:schemeClr val="bg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75308" tIns="731520" rIns="475308" bIns="582340" numCol="1" spcCol="1270" anchor="ctr" anchorCtr="0">
            <a:noAutofit/>
          </a:bodyPr>
          <a:lstStyle/>
          <a:p>
            <a:pPr algn="ctr" defTabSz="1777956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4000" dirty="0"/>
          </a:p>
        </p:txBody>
      </p:sp>
      <p:sp>
        <p:nvSpPr>
          <p:cNvPr id="36" name="Freeform 20">
            <a:extLst>
              <a:ext uri="{FF2B5EF4-FFF2-40B4-BE49-F238E27FC236}">
                <a16:creationId xmlns:a16="http://schemas.microsoft.com/office/drawing/2014/main" id="{CE1DD580-DFC5-44B3-80A0-877972786CF3}"/>
              </a:ext>
            </a:extLst>
          </p:cNvPr>
          <p:cNvSpPr>
            <a:spLocks noChangeAspect="1"/>
          </p:cNvSpPr>
          <p:nvPr/>
        </p:nvSpPr>
        <p:spPr>
          <a:xfrm rot="1750862" flipH="1">
            <a:off x="6492486" y="1987845"/>
            <a:ext cx="1438707" cy="1466727"/>
          </a:xfrm>
          <a:custGeom>
            <a:avLst/>
            <a:gdLst>
              <a:gd name="connsiteX0" fmla="*/ 1124074 w 1583637"/>
              <a:gd name="connsiteY0" fmla="*/ 252493 h 1583637"/>
              <a:gd name="connsiteX1" fmla="*/ 1247256 w 1583637"/>
              <a:gd name="connsiteY1" fmla="*/ 149126 h 1583637"/>
              <a:gd name="connsiteX2" fmla="*/ 1345663 w 1583637"/>
              <a:gd name="connsiteY2" fmla="*/ 231701 h 1583637"/>
              <a:gd name="connsiteX3" fmla="*/ 1265256 w 1583637"/>
              <a:gd name="connsiteY3" fmla="*/ 370961 h 1583637"/>
              <a:gd name="connsiteX4" fmla="*/ 1393012 w 1583637"/>
              <a:gd name="connsiteY4" fmla="*/ 592241 h 1583637"/>
              <a:gd name="connsiteX5" fmla="*/ 1553818 w 1583637"/>
              <a:gd name="connsiteY5" fmla="*/ 592237 h 1583637"/>
              <a:gd name="connsiteX6" fmla="*/ 1576125 w 1583637"/>
              <a:gd name="connsiteY6" fmla="*/ 718748 h 1583637"/>
              <a:gd name="connsiteX7" fmla="*/ 1425015 w 1583637"/>
              <a:gd name="connsiteY7" fmla="*/ 773743 h 1583637"/>
              <a:gd name="connsiteX8" fmla="*/ 1380646 w 1583637"/>
              <a:gd name="connsiteY8" fmla="*/ 1025372 h 1583637"/>
              <a:gd name="connsiteX9" fmla="*/ 1503833 w 1583637"/>
              <a:gd name="connsiteY9" fmla="*/ 1128733 h 1583637"/>
              <a:gd name="connsiteX10" fmla="*/ 1439602 w 1583637"/>
              <a:gd name="connsiteY10" fmla="*/ 1239984 h 1583637"/>
              <a:gd name="connsiteX11" fmla="*/ 1288495 w 1583637"/>
              <a:gd name="connsiteY11" fmla="*/ 1184982 h 1583637"/>
              <a:gd name="connsiteX12" fmla="*/ 1092761 w 1583637"/>
              <a:gd name="connsiteY12" fmla="*/ 1349222 h 1583637"/>
              <a:gd name="connsiteX13" fmla="*/ 1120689 w 1583637"/>
              <a:gd name="connsiteY13" fmla="*/ 1507584 h 1583637"/>
              <a:gd name="connsiteX14" fmla="*/ 999974 w 1583637"/>
              <a:gd name="connsiteY14" fmla="*/ 1551521 h 1583637"/>
              <a:gd name="connsiteX15" fmla="*/ 919574 w 1583637"/>
              <a:gd name="connsiteY15" fmla="*/ 1412257 h 1583637"/>
              <a:gd name="connsiteX16" fmla="*/ 664062 w 1583637"/>
              <a:gd name="connsiteY16" fmla="*/ 1412257 h 1583637"/>
              <a:gd name="connsiteX17" fmla="*/ 583663 w 1583637"/>
              <a:gd name="connsiteY17" fmla="*/ 1551521 h 1583637"/>
              <a:gd name="connsiteX18" fmla="*/ 462948 w 1583637"/>
              <a:gd name="connsiteY18" fmla="*/ 1507584 h 1583637"/>
              <a:gd name="connsiteX19" fmla="*/ 490876 w 1583637"/>
              <a:gd name="connsiteY19" fmla="*/ 1349222 h 1583637"/>
              <a:gd name="connsiteX20" fmla="*/ 295142 w 1583637"/>
              <a:gd name="connsiteY20" fmla="*/ 1184981 h 1583637"/>
              <a:gd name="connsiteX21" fmla="*/ 144035 w 1583637"/>
              <a:gd name="connsiteY21" fmla="*/ 1239984 h 1583637"/>
              <a:gd name="connsiteX22" fmla="*/ 79804 w 1583637"/>
              <a:gd name="connsiteY22" fmla="*/ 1128733 h 1583637"/>
              <a:gd name="connsiteX23" fmla="*/ 202991 w 1583637"/>
              <a:gd name="connsiteY23" fmla="*/ 1025372 h 1583637"/>
              <a:gd name="connsiteX24" fmla="*/ 158622 w 1583637"/>
              <a:gd name="connsiteY24" fmla="*/ 773743 h 1583637"/>
              <a:gd name="connsiteX25" fmla="*/ 7512 w 1583637"/>
              <a:gd name="connsiteY25" fmla="*/ 718748 h 1583637"/>
              <a:gd name="connsiteX26" fmla="*/ 29819 w 1583637"/>
              <a:gd name="connsiteY26" fmla="*/ 592237 h 1583637"/>
              <a:gd name="connsiteX27" fmla="*/ 190625 w 1583637"/>
              <a:gd name="connsiteY27" fmla="*/ 592241 h 1583637"/>
              <a:gd name="connsiteX28" fmla="*/ 318381 w 1583637"/>
              <a:gd name="connsiteY28" fmla="*/ 370961 h 1583637"/>
              <a:gd name="connsiteX29" fmla="*/ 237974 w 1583637"/>
              <a:gd name="connsiteY29" fmla="*/ 231701 h 1583637"/>
              <a:gd name="connsiteX30" fmla="*/ 336381 w 1583637"/>
              <a:gd name="connsiteY30" fmla="*/ 149126 h 1583637"/>
              <a:gd name="connsiteX31" fmla="*/ 459563 w 1583637"/>
              <a:gd name="connsiteY31" fmla="*/ 252493 h 1583637"/>
              <a:gd name="connsiteX32" fmla="*/ 699666 w 1583637"/>
              <a:gd name="connsiteY32" fmla="*/ 165103 h 1583637"/>
              <a:gd name="connsiteX33" fmla="*/ 727586 w 1583637"/>
              <a:gd name="connsiteY33" fmla="*/ 6739 h 1583637"/>
              <a:gd name="connsiteX34" fmla="*/ 856051 w 1583637"/>
              <a:gd name="connsiteY34" fmla="*/ 6739 h 1583637"/>
              <a:gd name="connsiteX35" fmla="*/ 883970 w 1583637"/>
              <a:gd name="connsiteY35" fmla="*/ 165102 h 1583637"/>
              <a:gd name="connsiteX36" fmla="*/ 1124073 w 1583637"/>
              <a:gd name="connsiteY36" fmla="*/ 252493 h 1583637"/>
              <a:gd name="connsiteX37" fmla="*/ 1124074 w 1583637"/>
              <a:gd name="connsiteY37" fmla="*/ 252493 h 1583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583637" h="1583637">
                <a:moveTo>
                  <a:pt x="1124074" y="252493"/>
                </a:moveTo>
                <a:lnTo>
                  <a:pt x="1247256" y="149126"/>
                </a:lnTo>
                <a:lnTo>
                  <a:pt x="1345663" y="231701"/>
                </a:lnTo>
                <a:lnTo>
                  <a:pt x="1265256" y="370961"/>
                </a:lnTo>
                <a:cubicBezTo>
                  <a:pt x="1322430" y="435278"/>
                  <a:pt x="1365899" y="510569"/>
                  <a:pt x="1393012" y="592241"/>
                </a:cubicBezTo>
                <a:lnTo>
                  <a:pt x="1553818" y="592237"/>
                </a:lnTo>
                <a:lnTo>
                  <a:pt x="1576125" y="718748"/>
                </a:lnTo>
                <a:lnTo>
                  <a:pt x="1425015" y="773743"/>
                </a:lnTo>
                <a:cubicBezTo>
                  <a:pt x="1427471" y="859762"/>
                  <a:pt x="1412374" y="945380"/>
                  <a:pt x="1380646" y="1025372"/>
                </a:cubicBezTo>
                <a:lnTo>
                  <a:pt x="1503833" y="1128733"/>
                </a:lnTo>
                <a:lnTo>
                  <a:pt x="1439602" y="1239984"/>
                </a:lnTo>
                <a:lnTo>
                  <a:pt x="1288495" y="1184982"/>
                </a:lnTo>
                <a:cubicBezTo>
                  <a:pt x="1235084" y="1252456"/>
                  <a:pt x="1168484" y="1308339"/>
                  <a:pt x="1092761" y="1349222"/>
                </a:cubicBezTo>
                <a:lnTo>
                  <a:pt x="1120689" y="1507584"/>
                </a:lnTo>
                <a:lnTo>
                  <a:pt x="999974" y="1551521"/>
                </a:lnTo>
                <a:lnTo>
                  <a:pt x="919574" y="1412257"/>
                </a:lnTo>
                <a:cubicBezTo>
                  <a:pt x="835287" y="1429613"/>
                  <a:pt x="748348" y="1429613"/>
                  <a:pt x="664062" y="1412257"/>
                </a:cubicBezTo>
                <a:lnTo>
                  <a:pt x="583663" y="1551521"/>
                </a:lnTo>
                <a:lnTo>
                  <a:pt x="462948" y="1507584"/>
                </a:lnTo>
                <a:lnTo>
                  <a:pt x="490876" y="1349222"/>
                </a:lnTo>
                <a:cubicBezTo>
                  <a:pt x="415153" y="1308339"/>
                  <a:pt x="348553" y="1252455"/>
                  <a:pt x="295142" y="1184981"/>
                </a:cubicBezTo>
                <a:lnTo>
                  <a:pt x="144035" y="1239984"/>
                </a:lnTo>
                <a:lnTo>
                  <a:pt x="79804" y="1128733"/>
                </a:lnTo>
                <a:lnTo>
                  <a:pt x="202991" y="1025372"/>
                </a:lnTo>
                <a:cubicBezTo>
                  <a:pt x="171263" y="945380"/>
                  <a:pt x="156166" y="859762"/>
                  <a:pt x="158622" y="773743"/>
                </a:cubicBezTo>
                <a:lnTo>
                  <a:pt x="7512" y="718748"/>
                </a:lnTo>
                <a:lnTo>
                  <a:pt x="29819" y="592237"/>
                </a:lnTo>
                <a:lnTo>
                  <a:pt x="190625" y="592241"/>
                </a:lnTo>
                <a:cubicBezTo>
                  <a:pt x="217738" y="510569"/>
                  <a:pt x="261208" y="435277"/>
                  <a:pt x="318381" y="370961"/>
                </a:cubicBezTo>
                <a:lnTo>
                  <a:pt x="237974" y="231701"/>
                </a:lnTo>
                <a:lnTo>
                  <a:pt x="336381" y="149126"/>
                </a:lnTo>
                <a:lnTo>
                  <a:pt x="459563" y="252493"/>
                </a:lnTo>
                <a:cubicBezTo>
                  <a:pt x="532831" y="207356"/>
                  <a:pt x="614527" y="177621"/>
                  <a:pt x="699666" y="165103"/>
                </a:cubicBezTo>
                <a:lnTo>
                  <a:pt x="727586" y="6739"/>
                </a:lnTo>
                <a:lnTo>
                  <a:pt x="856051" y="6739"/>
                </a:lnTo>
                <a:lnTo>
                  <a:pt x="883970" y="165102"/>
                </a:lnTo>
                <a:cubicBezTo>
                  <a:pt x="969110" y="177621"/>
                  <a:pt x="1050806" y="207356"/>
                  <a:pt x="1124073" y="252493"/>
                </a:cubicBezTo>
                <a:lnTo>
                  <a:pt x="1124074" y="252493"/>
                </a:lnTo>
                <a:close/>
              </a:path>
            </a:pathLst>
          </a:custGeom>
          <a:solidFill>
            <a:srgbClr val="00B0F0"/>
          </a:solidFill>
          <a:ln w="6350">
            <a:solidFill>
              <a:schemeClr val="bg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75308" tIns="731520" rIns="475308" bIns="582340" numCol="1" spcCol="1270" anchor="ctr" anchorCtr="0">
            <a:noAutofit/>
          </a:bodyPr>
          <a:lstStyle/>
          <a:p>
            <a:pPr algn="ctr" defTabSz="1777956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4000" dirty="0"/>
          </a:p>
        </p:txBody>
      </p:sp>
      <p:sp>
        <p:nvSpPr>
          <p:cNvPr id="37" name="TextBox 28">
            <a:extLst>
              <a:ext uri="{FF2B5EF4-FFF2-40B4-BE49-F238E27FC236}">
                <a16:creationId xmlns:a16="http://schemas.microsoft.com/office/drawing/2014/main" id="{25C2FE7E-83D5-4390-ACFF-1D6C63287997}"/>
              </a:ext>
            </a:extLst>
          </p:cNvPr>
          <p:cNvSpPr txBox="1"/>
          <p:nvPr/>
        </p:nvSpPr>
        <p:spPr>
          <a:xfrm>
            <a:off x="635315" y="401709"/>
            <a:ext cx="2165992" cy="43088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pl-PL" sz="2800" b="1" dirty="0">
                <a:solidFill>
                  <a:schemeClr val="bg1"/>
                </a:solidFill>
                <a:latin typeface="Calibri" panose="020F0502020204030204" pitchFamily="34" charset="0"/>
              </a:rPr>
              <a:t>opiekunowie</a:t>
            </a:r>
            <a:endParaRPr lang="en-US" sz="28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42" name="Picture 11">
            <a:extLst>
              <a:ext uri="{FF2B5EF4-FFF2-40B4-BE49-F238E27FC236}">
                <a16:creationId xmlns:a16="http://schemas.microsoft.com/office/drawing/2014/main" id="{CFCBC379-0A65-4496-82C2-228BFFDE90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22434" flipH="1">
            <a:off x="9011439" y="773319"/>
            <a:ext cx="464246" cy="51335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3" name="Freeform: Shape 17">
            <a:extLst>
              <a:ext uri="{FF2B5EF4-FFF2-40B4-BE49-F238E27FC236}">
                <a16:creationId xmlns:a16="http://schemas.microsoft.com/office/drawing/2014/main" id="{C35E1F3D-AAAA-41CD-8244-EACEFC687CD7}"/>
              </a:ext>
            </a:extLst>
          </p:cNvPr>
          <p:cNvSpPr/>
          <p:nvPr/>
        </p:nvSpPr>
        <p:spPr>
          <a:xfrm rot="16200000">
            <a:off x="1637530" y="-104045"/>
            <a:ext cx="450715" cy="2795341"/>
          </a:xfrm>
          <a:custGeom>
            <a:avLst/>
            <a:gdLst>
              <a:gd name="connsiteX0" fmla="*/ 1463042 w 1463042"/>
              <a:gd name="connsiteY0" fmla="*/ 930213 h 3902104"/>
              <a:gd name="connsiteX1" fmla="*/ 1463042 w 1463042"/>
              <a:gd name="connsiteY1" fmla="*/ 1951042 h 3902104"/>
              <a:gd name="connsiteX2" fmla="*/ 1463042 w 1463042"/>
              <a:gd name="connsiteY2" fmla="*/ 2195487 h 3902104"/>
              <a:gd name="connsiteX3" fmla="*/ 1463040 w 1463042"/>
              <a:gd name="connsiteY3" fmla="*/ 2195487 h 3902104"/>
              <a:gd name="connsiteX4" fmla="*/ 1463040 w 1463042"/>
              <a:gd name="connsiteY4" fmla="*/ 2198991 h 3902104"/>
              <a:gd name="connsiteX5" fmla="*/ 1463042 w 1463042"/>
              <a:gd name="connsiteY5" fmla="*/ 2199030 h 3902104"/>
              <a:gd name="connsiteX6" fmla="*/ 1463040 w 1463042"/>
              <a:gd name="connsiteY6" fmla="*/ 2199069 h 3902104"/>
              <a:gd name="connsiteX7" fmla="*/ 1463040 w 1463042"/>
              <a:gd name="connsiteY7" fmla="*/ 2922596 h 3902104"/>
              <a:gd name="connsiteX8" fmla="*/ 1463040 w 1463042"/>
              <a:gd name="connsiteY8" fmla="*/ 3167041 h 3902104"/>
              <a:gd name="connsiteX9" fmla="*/ 1462861 w 1463042"/>
              <a:gd name="connsiteY9" fmla="*/ 3167041 h 3902104"/>
              <a:gd name="connsiteX10" fmla="*/ 1463040 w 1463042"/>
              <a:gd name="connsiteY10" fmla="*/ 3170584 h 3902104"/>
              <a:gd name="connsiteX11" fmla="*/ 731520 w 1463042"/>
              <a:gd name="connsiteY11" fmla="*/ 3902104 h 3902104"/>
              <a:gd name="connsiteX12" fmla="*/ 0 w 1463042"/>
              <a:gd name="connsiteY12" fmla="*/ 3170584 h 3902104"/>
              <a:gd name="connsiteX13" fmla="*/ 179 w 1463042"/>
              <a:gd name="connsiteY13" fmla="*/ 3167041 h 3902104"/>
              <a:gd name="connsiteX14" fmla="*/ 0 w 1463042"/>
              <a:gd name="connsiteY14" fmla="*/ 3167041 h 3902104"/>
              <a:gd name="connsiteX15" fmla="*/ 0 w 1463042"/>
              <a:gd name="connsiteY15" fmla="*/ 3030319 h 3902104"/>
              <a:gd name="connsiteX16" fmla="*/ 0 w 1463042"/>
              <a:gd name="connsiteY16" fmla="*/ 1901767 h 3902104"/>
              <a:gd name="connsiteX17" fmla="*/ 0 w 1463042"/>
              <a:gd name="connsiteY17" fmla="*/ 971554 h 3902104"/>
              <a:gd name="connsiteX18" fmla="*/ 2 w 1463042"/>
              <a:gd name="connsiteY18" fmla="*/ 971554 h 3902104"/>
              <a:gd name="connsiteX19" fmla="*/ 2 w 1463042"/>
              <a:gd name="connsiteY19" fmla="*/ 930213 h 3902104"/>
              <a:gd name="connsiteX20" fmla="*/ 2 w 1463042"/>
              <a:gd name="connsiteY20" fmla="*/ 0 h 3902104"/>
              <a:gd name="connsiteX21" fmla="*/ 1461925 w 1463042"/>
              <a:gd name="connsiteY21" fmla="*/ 0 h 3902104"/>
              <a:gd name="connsiteX22" fmla="*/ 1461925 w 1463042"/>
              <a:gd name="connsiteY22" fmla="*/ 930213 h 390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463042" h="3902104">
                <a:moveTo>
                  <a:pt x="1463042" y="930213"/>
                </a:moveTo>
                <a:lnTo>
                  <a:pt x="1463042" y="1951042"/>
                </a:lnTo>
                <a:lnTo>
                  <a:pt x="1463042" y="2195487"/>
                </a:lnTo>
                <a:lnTo>
                  <a:pt x="1463040" y="2195487"/>
                </a:lnTo>
                <a:lnTo>
                  <a:pt x="1463040" y="2198991"/>
                </a:lnTo>
                <a:lnTo>
                  <a:pt x="1463042" y="2199030"/>
                </a:lnTo>
                <a:lnTo>
                  <a:pt x="1463040" y="2199069"/>
                </a:lnTo>
                <a:lnTo>
                  <a:pt x="1463040" y="2922596"/>
                </a:lnTo>
                <a:lnTo>
                  <a:pt x="1463040" y="3167041"/>
                </a:lnTo>
                <a:lnTo>
                  <a:pt x="1462861" y="3167041"/>
                </a:lnTo>
                <a:lnTo>
                  <a:pt x="1463040" y="3170584"/>
                </a:lnTo>
                <a:cubicBezTo>
                  <a:pt x="1463040" y="3574591"/>
                  <a:pt x="1135527" y="3902104"/>
                  <a:pt x="731520" y="3902104"/>
                </a:cubicBezTo>
                <a:cubicBezTo>
                  <a:pt x="327513" y="3902104"/>
                  <a:pt x="0" y="3574591"/>
                  <a:pt x="0" y="3170584"/>
                </a:cubicBezTo>
                <a:lnTo>
                  <a:pt x="179" y="3167041"/>
                </a:lnTo>
                <a:lnTo>
                  <a:pt x="0" y="3167041"/>
                </a:lnTo>
                <a:lnTo>
                  <a:pt x="0" y="3030319"/>
                </a:lnTo>
                <a:lnTo>
                  <a:pt x="0" y="1901767"/>
                </a:lnTo>
                <a:lnTo>
                  <a:pt x="0" y="971554"/>
                </a:lnTo>
                <a:lnTo>
                  <a:pt x="2" y="971554"/>
                </a:lnTo>
                <a:lnTo>
                  <a:pt x="2" y="930213"/>
                </a:lnTo>
                <a:lnTo>
                  <a:pt x="2" y="0"/>
                </a:lnTo>
                <a:lnTo>
                  <a:pt x="1461925" y="0"/>
                </a:lnTo>
                <a:lnTo>
                  <a:pt x="1461925" y="930213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4" name="TextBox 28">
            <a:extLst>
              <a:ext uri="{FF2B5EF4-FFF2-40B4-BE49-F238E27FC236}">
                <a16:creationId xmlns:a16="http://schemas.microsoft.com/office/drawing/2014/main" id="{25C2FE7E-83D5-4390-ACFF-1D6C63287997}"/>
              </a:ext>
            </a:extLst>
          </p:cNvPr>
          <p:cNvSpPr txBox="1"/>
          <p:nvPr/>
        </p:nvSpPr>
        <p:spPr>
          <a:xfrm>
            <a:off x="635314" y="1047405"/>
            <a:ext cx="2372583" cy="43088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pl-PL" sz="2800" b="1" dirty="0">
                <a:solidFill>
                  <a:schemeClr val="bg1"/>
                </a:solidFill>
                <a:latin typeface="Calibri" panose="020F0502020204030204" pitchFamily="34" charset="0"/>
              </a:rPr>
              <a:t>służby socjalne</a:t>
            </a:r>
            <a:endParaRPr lang="en-US" sz="28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45" name="Freeform: Shape 17">
            <a:extLst>
              <a:ext uri="{FF2B5EF4-FFF2-40B4-BE49-F238E27FC236}">
                <a16:creationId xmlns:a16="http://schemas.microsoft.com/office/drawing/2014/main" id="{C35E1F3D-AAAA-41CD-8244-EACEFC687CD7}"/>
              </a:ext>
            </a:extLst>
          </p:cNvPr>
          <p:cNvSpPr/>
          <p:nvPr/>
        </p:nvSpPr>
        <p:spPr>
          <a:xfrm rot="16200000">
            <a:off x="1637532" y="521609"/>
            <a:ext cx="450715" cy="2795336"/>
          </a:xfrm>
          <a:custGeom>
            <a:avLst/>
            <a:gdLst>
              <a:gd name="connsiteX0" fmla="*/ 1463042 w 1463042"/>
              <a:gd name="connsiteY0" fmla="*/ 930213 h 3902104"/>
              <a:gd name="connsiteX1" fmla="*/ 1463042 w 1463042"/>
              <a:gd name="connsiteY1" fmla="*/ 1951042 h 3902104"/>
              <a:gd name="connsiteX2" fmla="*/ 1463042 w 1463042"/>
              <a:gd name="connsiteY2" fmla="*/ 2195487 h 3902104"/>
              <a:gd name="connsiteX3" fmla="*/ 1463040 w 1463042"/>
              <a:gd name="connsiteY3" fmla="*/ 2195487 h 3902104"/>
              <a:gd name="connsiteX4" fmla="*/ 1463040 w 1463042"/>
              <a:gd name="connsiteY4" fmla="*/ 2198991 h 3902104"/>
              <a:gd name="connsiteX5" fmla="*/ 1463042 w 1463042"/>
              <a:gd name="connsiteY5" fmla="*/ 2199030 h 3902104"/>
              <a:gd name="connsiteX6" fmla="*/ 1463040 w 1463042"/>
              <a:gd name="connsiteY6" fmla="*/ 2199069 h 3902104"/>
              <a:gd name="connsiteX7" fmla="*/ 1463040 w 1463042"/>
              <a:gd name="connsiteY7" fmla="*/ 2922596 h 3902104"/>
              <a:gd name="connsiteX8" fmla="*/ 1463040 w 1463042"/>
              <a:gd name="connsiteY8" fmla="*/ 3167041 h 3902104"/>
              <a:gd name="connsiteX9" fmla="*/ 1462861 w 1463042"/>
              <a:gd name="connsiteY9" fmla="*/ 3167041 h 3902104"/>
              <a:gd name="connsiteX10" fmla="*/ 1463040 w 1463042"/>
              <a:gd name="connsiteY10" fmla="*/ 3170584 h 3902104"/>
              <a:gd name="connsiteX11" fmla="*/ 731520 w 1463042"/>
              <a:gd name="connsiteY11" fmla="*/ 3902104 h 3902104"/>
              <a:gd name="connsiteX12" fmla="*/ 0 w 1463042"/>
              <a:gd name="connsiteY12" fmla="*/ 3170584 h 3902104"/>
              <a:gd name="connsiteX13" fmla="*/ 179 w 1463042"/>
              <a:gd name="connsiteY13" fmla="*/ 3167041 h 3902104"/>
              <a:gd name="connsiteX14" fmla="*/ 0 w 1463042"/>
              <a:gd name="connsiteY14" fmla="*/ 3167041 h 3902104"/>
              <a:gd name="connsiteX15" fmla="*/ 0 w 1463042"/>
              <a:gd name="connsiteY15" fmla="*/ 3030319 h 3902104"/>
              <a:gd name="connsiteX16" fmla="*/ 0 w 1463042"/>
              <a:gd name="connsiteY16" fmla="*/ 1901767 h 3902104"/>
              <a:gd name="connsiteX17" fmla="*/ 0 w 1463042"/>
              <a:gd name="connsiteY17" fmla="*/ 971554 h 3902104"/>
              <a:gd name="connsiteX18" fmla="*/ 2 w 1463042"/>
              <a:gd name="connsiteY18" fmla="*/ 971554 h 3902104"/>
              <a:gd name="connsiteX19" fmla="*/ 2 w 1463042"/>
              <a:gd name="connsiteY19" fmla="*/ 930213 h 3902104"/>
              <a:gd name="connsiteX20" fmla="*/ 2 w 1463042"/>
              <a:gd name="connsiteY20" fmla="*/ 0 h 3902104"/>
              <a:gd name="connsiteX21" fmla="*/ 1461925 w 1463042"/>
              <a:gd name="connsiteY21" fmla="*/ 0 h 3902104"/>
              <a:gd name="connsiteX22" fmla="*/ 1461925 w 1463042"/>
              <a:gd name="connsiteY22" fmla="*/ 930213 h 390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463042" h="3902104">
                <a:moveTo>
                  <a:pt x="1463042" y="930213"/>
                </a:moveTo>
                <a:lnTo>
                  <a:pt x="1463042" y="1951042"/>
                </a:lnTo>
                <a:lnTo>
                  <a:pt x="1463042" y="2195487"/>
                </a:lnTo>
                <a:lnTo>
                  <a:pt x="1463040" y="2195487"/>
                </a:lnTo>
                <a:lnTo>
                  <a:pt x="1463040" y="2198991"/>
                </a:lnTo>
                <a:lnTo>
                  <a:pt x="1463042" y="2199030"/>
                </a:lnTo>
                <a:lnTo>
                  <a:pt x="1463040" y="2199069"/>
                </a:lnTo>
                <a:lnTo>
                  <a:pt x="1463040" y="2922596"/>
                </a:lnTo>
                <a:lnTo>
                  <a:pt x="1463040" y="3167041"/>
                </a:lnTo>
                <a:lnTo>
                  <a:pt x="1462861" y="3167041"/>
                </a:lnTo>
                <a:lnTo>
                  <a:pt x="1463040" y="3170584"/>
                </a:lnTo>
                <a:cubicBezTo>
                  <a:pt x="1463040" y="3574591"/>
                  <a:pt x="1135527" y="3902104"/>
                  <a:pt x="731520" y="3902104"/>
                </a:cubicBezTo>
                <a:cubicBezTo>
                  <a:pt x="327513" y="3902104"/>
                  <a:pt x="0" y="3574591"/>
                  <a:pt x="0" y="3170584"/>
                </a:cubicBezTo>
                <a:lnTo>
                  <a:pt x="179" y="3167041"/>
                </a:lnTo>
                <a:lnTo>
                  <a:pt x="0" y="3167041"/>
                </a:lnTo>
                <a:lnTo>
                  <a:pt x="0" y="3030319"/>
                </a:lnTo>
                <a:lnTo>
                  <a:pt x="0" y="1901767"/>
                </a:lnTo>
                <a:lnTo>
                  <a:pt x="0" y="971554"/>
                </a:lnTo>
                <a:lnTo>
                  <a:pt x="2" y="971554"/>
                </a:lnTo>
                <a:lnTo>
                  <a:pt x="2" y="930213"/>
                </a:lnTo>
                <a:lnTo>
                  <a:pt x="2" y="0"/>
                </a:lnTo>
                <a:lnTo>
                  <a:pt x="1461925" y="0"/>
                </a:lnTo>
                <a:lnTo>
                  <a:pt x="1461925" y="930213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6" name="TextBox 28">
            <a:extLst>
              <a:ext uri="{FF2B5EF4-FFF2-40B4-BE49-F238E27FC236}">
                <a16:creationId xmlns:a16="http://schemas.microsoft.com/office/drawing/2014/main" id="{25C2FE7E-83D5-4390-ACFF-1D6C63287997}"/>
              </a:ext>
            </a:extLst>
          </p:cNvPr>
          <p:cNvSpPr txBox="1"/>
          <p:nvPr/>
        </p:nvSpPr>
        <p:spPr>
          <a:xfrm>
            <a:off x="635314" y="1673056"/>
            <a:ext cx="2174014" cy="43088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pl-PL" sz="2800" b="1" dirty="0">
                <a:solidFill>
                  <a:schemeClr val="bg1"/>
                </a:solidFill>
                <a:latin typeface="Calibri" panose="020F0502020204030204" pitchFamily="34" charset="0"/>
              </a:rPr>
              <a:t>otoczenie</a:t>
            </a:r>
            <a:endParaRPr lang="en-US" sz="28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47" name="Freeform: Shape 17">
            <a:extLst>
              <a:ext uri="{FF2B5EF4-FFF2-40B4-BE49-F238E27FC236}">
                <a16:creationId xmlns:a16="http://schemas.microsoft.com/office/drawing/2014/main" id="{C35E1F3D-AAAA-41CD-8244-EACEFC687CD7}"/>
              </a:ext>
            </a:extLst>
          </p:cNvPr>
          <p:cNvSpPr/>
          <p:nvPr/>
        </p:nvSpPr>
        <p:spPr>
          <a:xfrm rot="16200000">
            <a:off x="1641540" y="1171313"/>
            <a:ext cx="450715" cy="2787320"/>
          </a:xfrm>
          <a:custGeom>
            <a:avLst/>
            <a:gdLst>
              <a:gd name="connsiteX0" fmla="*/ 1463042 w 1463042"/>
              <a:gd name="connsiteY0" fmla="*/ 930213 h 3902104"/>
              <a:gd name="connsiteX1" fmla="*/ 1463042 w 1463042"/>
              <a:gd name="connsiteY1" fmla="*/ 1951042 h 3902104"/>
              <a:gd name="connsiteX2" fmla="*/ 1463042 w 1463042"/>
              <a:gd name="connsiteY2" fmla="*/ 2195487 h 3902104"/>
              <a:gd name="connsiteX3" fmla="*/ 1463040 w 1463042"/>
              <a:gd name="connsiteY3" fmla="*/ 2195487 h 3902104"/>
              <a:gd name="connsiteX4" fmla="*/ 1463040 w 1463042"/>
              <a:gd name="connsiteY4" fmla="*/ 2198991 h 3902104"/>
              <a:gd name="connsiteX5" fmla="*/ 1463042 w 1463042"/>
              <a:gd name="connsiteY5" fmla="*/ 2199030 h 3902104"/>
              <a:gd name="connsiteX6" fmla="*/ 1463040 w 1463042"/>
              <a:gd name="connsiteY6" fmla="*/ 2199069 h 3902104"/>
              <a:gd name="connsiteX7" fmla="*/ 1463040 w 1463042"/>
              <a:gd name="connsiteY7" fmla="*/ 2922596 h 3902104"/>
              <a:gd name="connsiteX8" fmla="*/ 1463040 w 1463042"/>
              <a:gd name="connsiteY8" fmla="*/ 3167041 h 3902104"/>
              <a:gd name="connsiteX9" fmla="*/ 1462861 w 1463042"/>
              <a:gd name="connsiteY9" fmla="*/ 3167041 h 3902104"/>
              <a:gd name="connsiteX10" fmla="*/ 1463040 w 1463042"/>
              <a:gd name="connsiteY10" fmla="*/ 3170584 h 3902104"/>
              <a:gd name="connsiteX11" fmla="*/ 731520 w 1463042"/>
              <a:gd name="connsiteY11" fmla="*/ 3902104 h 3902104"/>
              <a:gd name="connsiteX12" fmla="*/ 0 w 1463042"/>
              <a:gd name="connsiteY12" fmla="*/ 3170584 h 3902104"/>
              <a:gd name="connsiteX13" fmla="*/ 179 w 1463042"/>
              <a:gd name="connsiteY13" fmla="*/ 3167041 h 3902104"/>
              <a:gd name="connsiteX14" fmla="*/ 0 w 1463042"/>
              <a:gd name="connsiteY14" fmla="*/ 3167041 h 3902104"/>
              <a:gd name="connsiteX15" fmla="*/ 0 w 1463042"/>
              <a:gd name="connsiteY15" fmla="*/ 3030319 h 3902104"/>
              <a:gd name="connsiteX16" fmla="*/ 0 w 1463042"/>
              <a:gd name="connsiteY16" fmla="*/ 1901767 h 3902104"/>
              <a:gd name="connsiteX17" fmla="*/ 0 w 1463042"/>
              <a:gd name="connsiteY17" fmla="*/ 971554 h 3902104"/>
              <a:gd name="connsiteX18" fmla="*/ 2 w 1463042"/>
              <a:gd name="connsiteY18" fmla="*/ 971554 h 3902104"/>
              <a:gd name="connsiteX19" fmla="*/ 2 w 1463042"/>
              <a:gd name="connsiteY19" fmla="*/ 930213 h 3902104"/>
              <a:gd name="connsiteX20" fmla="*/ 2 w 1463042"/>
              <a:gd name="connsiteY20" fmla="*/ 0 h 3902104"/>
              <a:gd name="connsiteX21" fmla="*/ 1461925 w 1463042"/>
              <a:gd name="connsiteY21" fmla="*/ 0 h 3902104"/>
              <a:gd name="connsiteX22" fmla="*/ 1461925 w 1463042"/>
              <a:gd name="connsiteY22" fmla="*/ 930213 h 390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463042" h="3902104">
                <a:moveTo>
                  <a:pt x="1463042" y="930213"/>
                </a:moveTo>
                <a:lnTo>
                  <a:pt x="1463042" y="1951042"/>
                </a:lnTo>
                <a:lnTo>
                  <a:pt x="1463042" y="2195487"/>
                </a:lnTo>
                <a:lnTo>
                  <a:pt x="1463040" y="2195487"/>
                </a:lnTo>
                <a:lnTo>
                  <a:pt x="1463040" y="2198991"/>
                </a:lnTo>
                <a:lnTo>
                  <a:pt x="1463042" y="2199030"/>
                </a:lnTo>
                <a:lnTo>
                  <a:pt x="1463040" y="2199069"/>
                </a:lnTo>
                <a:lnTo>
                  <a:pt x="1463040" y="2922596"/>
                </a:lnTo>
                <a:lnTo>
                  <a:pt x="1463040" y="3167041"/>
                </a:lnTo>
                <a:lnTo>
                  <a:pt x="1462861" y="3167041"/>
                </a:lnTo>
                <a:lnTo>
                  <a:pt x="1463040" y="3170584"/>
                </a:lnTo>
                <a:cubicBezTo>
                  <a:pt x="1463040" y="3574591"/>
                  <a:pt x="1135527" y="3902104"/>
                  <a:pt x="731520" y="3902104"/>
                </a:cubicBezTo>
                <a:cubicBezTo>
                  <a:pt x="327513" y="3902104"/>
                  <a:pt x="0" y="3574591"/>
                  <a:pt x="0" y="3170584"/>
                </a:cubicBezTo>
                <a:lnTo>
                  <a:pt x="179" y="3167041"/>
                </a:lnTo>
                <a:lnTo>
                  <a:pt x="0" y="3167041"/>
                </a:lnTo>
                <a:lnTo>
                  <a:pt x="0" y="3030319"/>
                </a:lnTo>
                <a:lnTo>
                  <a:pt x="0" y="1901767"/>
                </a:lnTo>
                <a:lnTo>
                  <a:pt x="0" y="971554"/>
                </a:lnTo>
                <a:lnTo>
                  <a:pt x="2" y="971554"/>
                </a:lnTo>
                <a:lnTo>
                  <a:pt x="2" y="930213"/>
                </a:lnTo>
                <a:lnTo>
                  <a:pt x="2" y="0"/>
                </a:lnTo>
                <a:lnTo>
                  <a:pt x="1461925" y="0"/>
                </a:lnTo>
                <a:lnTo>
                  <a:pt x="1461925" y="930213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8" name="TextBox 28">
            <a:extLst>
              <a:ext uri="{FF2B5EF4-FFF2-40B4-BE49-F238E27FC236}">
                <a16:creationId xmlns:a16="http://schemas.microsoft.com/office/drawing/2014/main" id="{25C2FE7E-83D5-4390-ACFF-1D6C63287997}"/>
              </a:ext>
            </a:extLst>
          </p:cNvPr>
          <p:cNvSpPr txBox="1"/>
          <p:nvPr/>
        </p:nvSpPr>
        <p:spPr>
          <a:xfrm>
            <a:off x="615240" y="2318752"/>
            <a:ext cx="2445411" cy="43088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pl-PL" sz="2800" b="1" dirty="0">
                <a:solidFill>
                  <a:schemeClr val="bg1"/>
                </a:solidFill>
                <a:latin typeface="Calibri" panose="020F0502020204030204" pitchFamily="34" charset="0"/>
              </a:rPr>
              <a:t>dzieci i młodzież</a:t>
            </a:r>
            <a:endParaRPr lang="en-US" sz="28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50" name="Freeform 20">
            <a:extLst>
              <a:ext uri="{FF2B5EF4-FFF2-40B4-BE49-F238E27FC236}">
                <a16:creationId xmlns:a16="http://schemas.microsoft.com/office/drawing/2014/main" id="{EFB1A266-81D1-449D-AE12-4BBECBAF9D03}"/>
              </a:ext>
            </a:extLst>
          </p:cNvPr>
          <p:cNvSpPr>
            <a:spLocks noChangeAspect="1"/>
          </p:cNvSpPr>
          <p:nvPr/>
        </p:nvSpPr>
        <p:spPr>
          <a:xfrm flipH="1">
            <a:off x="6626063" y="971481"/>
            <a:ext cx="974762" cy="1018723"/>
          </a:xfrm>
          <a:custGeom>
            <a:avLst/>
            <a:gdLst>
              <a:gd name="connsiteX0" fmla="*/ 1124074 w 1583637"/>
              <a:gd name="connsiteY0" fmla="*/ 252493 h 1583637"/>
              <a:gd name="connsiteX1" fmla="*/ 1247256 w 1583637"/>
              <a:gd name="connsiteY1" fmla="*/ 149126 h 1583637"/>
              <a:gd name="connsiteX2" fmla="*/ 1345663 w 1583637"/>
              <a:gd name="connsiteY2" fmla="*/ 231701 h 1583637"/>
              <a:gd name="connsiteX3" fmla="*/ 1265256 w 1583637"/>
              <a:gd name="connsiteY3" fmla="*/ 370961 h 1583637"/>
              <a:gd name="connsiteX4" fmla="*/ 1393012 w 1583637"/>
              <a:gd name="connsiteY4" fmla="*/ 592241 h 1583637"/>
              <a:gd name="connsiteX5" fmla="*/ 1553818 w 1583637"/>
              <a:gd name="connsiteY5" fmla="*/ 592237 h 1583637"/>
              <a:gd name="connsiteX6" fmla="*/ 1576125 w 1583637"/>
              <a:gd name="connsiteY6" fmla="*/ 718748 h 1583637"/>
              <a:gd name="connsiteX7" fmla="*/ 1425015 w 1583637"/>
              <a:gd name="connsiteY7" fmla="*/ 773743 h 1583637"/>
              <a:gd name="connsiteX8" fmla="*/ 1380646 w 1583637"/>
              <a:gd name="connsiteY8" fmla="*/ 1025372 h 1583637"/>
              <a:gd name="connsiteX9" fmla="*/ 1503833 w 1583637"/>
              <a:gd name="connsiteY9" fmla="*/ 1128733 h 1583637"/>
              <a:gd name="connsiteX10" fmla="*/ 1439602 w 1583637"/>
              <a:gd name="connsiteY10" fmla="*/ 1239984 h 1583637"/>
              <a:gd name="connsiteX11" fmla="*/ 1288495 w 1583637"/>
              <a:gd name="connsiteY11" fmla="*/ 1184982 h 1583637"/>
              <a:gd name="connsiteX12" fmla="*/ 1092761 w 1583637"/>
              <a:gd name="connsiteY12" fmla="*/ 1349222 h 1583637"/>
              <a:gd name="connsiteX13" fmla="*/ 1120689 w 1583637"/>
              <a:gd name="connsiteY13" fmla="*/ 1507584 h 1583637"/>
              <a:gd name="connsiteX14" fmla="*/ 999974 w 1583637"/>
              <a:gd name="connsiteY14" fmla="*/ 1551521 h 1583637"/>
              <a:gd name="connsiteX15" fmla="*/ 919574 w 1583637"/>
              <a:gd name="connsiteY15" fmla="*/ 1412257 h 1583637"/>
              <a:gd name="connsiteX16" fmla="*/ 664062 w 1583637"/>
              <a:gd name="connsiteY16" fmla="*/ 1412257 h 1583637"/>
              <a:gd name="connsiteX17" fmla="*/ 583663 w 1583637"/>
              <a:gd name="connsiteY17" fmla="*/ 1551521 h 1583637"/>
              <a:gd name="connsiteX18" fmla="*/ 462948 w 1583637"/>
              <a:gd name="connsiteY18" fmla="*/ 1507584 h 1583637"/>
              <a:gd name="connsiteX19" fmla="*/ 490876 w 1583637"/>
              <a:gd name="connsiteY19" fmla="*/ 1349222 h 1583637"/>
              <a:gd name="connsiteX20" fmla="*/ 295142 w 1583637"/>
              <a:gd name="connsiteY20" fmla="*/ 1184981 h 1583637"/>
              <a:gd name="connsiteX21" fmla="*/ 144035 w 1583637"/>
              <a:gd name="connsiteY21" fmla="*/ 1239984 h 1583637"/>
              <a:gd name="connsiteX22" fmla="*/ 79804 w 1583637"/>
              <a:gd name="connsiteY22" fmla="*/ 1128733 h 1583637"/>
              <a:gd name="connsiteX23" fmla="*/ 202991 w 1583637"/>
              <a:gd name="connsiteY23" fmla="*/ 1025372 h 1583637"/>
              <a:gd name="connsiteX24" fmla="*/ 158622 w 1583637"/>
              <a:gd name="connsiteY24" fmla="*/ 773743 h 1583637"/>
              <a:gd name="connsiteX25" fmla="*/ 7512 w 1583637"/>
              <a:gd name="connsiteY25" fmla="*/ 718748 h 1583637"/>
              <a:gd name="connsiteX26" fmla="*/ 29819 w 1583637"/>
              <a:gd name="connsiteY26" fmla="*/ 592237 h 1583637"/>
              <a:gd name="connsiteX27" fmla="*/ 190625 w 1583637"/>
              <a:gd name="connsiteY27" fmla="*/ 592241 h 1583637"/>
              <a:gd name="connsiteX28" fmla="*/ 318381 w 1583637"/>
              <a:gd name="connsiteY28" fmla="*/ 370961 h 1583637"/>
              <a:gd name="connsiteX29" fmla="*/ 237974 w 1583637"/>
              <a:gd name="connsiteY29" fmla="*/ 231701 h 1583637"/>
              <a:gd name="connsiteX30" fmla="*/ 336381 w 1583637"/>
              <a:gd name="connsiteY30" fmla="*/ 149126 h 1583637"/>
              <a:gd name="connsiteX31" fmla="*/ 459563 w 1583637"/>
              <a:gd name="connsiteY31" fmla="*/ 252493 h 1583637"/>
              <a:gd name="connsiteX32" fmla="*/ 699666 w 1583637"/>
              <a:gd name="connsiteY32" fmla="*/ 165103 h 1583637"/>
              <a:gd name="connsiteX33" fmla="*/ 727586 w 1583637"/>
              <a:gd name="connsiteY33" fmla="*/ 6739 h 1583637"/>
              <a:gd name="connsiteX34" fmla="*/ 856051 w 1583637"/>
              <a:gd name="connsiteY34" fmla="*/ 6739 h 1583637"/>
              <a:gd name="connsiteX35" fmla="*/ 883970 w 1583637"/>
              <a:gd name="connsiteY35" fmla="*/ 165102 h 1583637"/>
              <a:gd name="connsiteX36" fmla="*/ 1124073 w 1583637"/>
              <a:gd name="connsiteY36" fmla="*/ 252493 h 1583637"/>
              <a:gd name="connsiteX37" fmla="*/ 1124074 w 1583637"/>
              <a:gd name="connsiteY37" fmla="*/ 252493 h 1583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583637" h="1583637">
                <a:moveTo>
                  <a:pt x="1124074" y="252493"/>
                </a:moveTo>
                <a:lnTo>
                  <a:pt x="1247256" y="149126"/>
                </a:lnTo>
                <a:lnTo>
                  <a:pt x="1345663" y="231701"/>
                </a:lnTo>
                <a:lnTo>
                  <a:pt x="1265256" y="370961"/>
                </a:lnTo>
                <a:cubicBezTo>
                  <a:pt x="1322430" y="435278"/>
                  <a:pt x="1365899" y="510569"/>
                  <a:pt x="1393012" y="592241"/>
                </a:cubicBezTo>
                <a:lnTo>
                  <a:pt x="1553818" y="592237"/>
                </a:lnTo>
                <a:lnTo>
                  <a:pt x="1576125" y="718748"/>
                </a:lnTo>
                <a:lnTo>
                  <a:pt x="1425015" y="773743"/>
                </a:lnTo>
                <a:cubicBezTo>
                  <a:pt x="1427471" y="859762"/>
                  <a:pt x="1412374" y="945380"/>
                  <a:pt x="1380646" y="1025372"/>
                </a:cubicBezTo>
                <a:lnTo>
                  <a:pt x="1503833" y="1128733"/>
                </a:lnTo>
                <a:lnTo>
                  <a:pt x="1439602" y="1239984"/>
                </a:lnTo>
                <a:lnTo>
                  <a:pt x="1288495" y="1184982"/>
                </a:lnTo>
                <a:cubicBezTo>
                  <a:pt x="1235084" y="1252456"/>
                  <a:pt x="1168484" y="1308339"/>
                  <a:pt x="1092761" y="1349222"/>
                </a:cubicBezTo>
                <a:lnTo>
                  <a:pt x="1120689" y="1507584"/>
                </a:lnTo>
                <a:lnTo>
                  <a:pt x="999974" y="1551521"/>
                </a:lnTo>
                <a:lnTo>
                  <a:pt x="919574" y="1412257"/>
                </a:lnTo>
                <a:cubicBezTo>
                  <a:pt x="835287" y="1429613"/>
                  <a:pt x="748348" y="1429613"/>
                  <a:pt x="664062" y="1412257"/>
                </a:cubicBezTo>
                <a:lnTo>
                  <a:pt x="583663" y="1551521"/>
                </a:lnTo>
                <a:lnTo>
                  <a:pt x="462948" y="1507584"/>
                </a:lnTo>
                <a:lnTo>
                  <a:pt x="490876" y="1349222"/>
                </a:lnTo>
                <a:cubicBezTo>
                  <a:pt x="415153" y="1308339"/>
                  <a:pt x="348553" y="1252455"/>
                  <a:pt x="295142" y="1184981"/>
                </a:cubicBezTo>
                <a:lnTo>
                  <a:pt x="144035" y="1239984"/>
                </a:lnTo>
                <a:lnTo>
                  <a:pt x="79804" y="1128733"/>
                </a:lnTo>
                <a:lnTo>
                  <a:pt x="202991" y="1025372"/>
                </a:lnTo>
                <a:cubicBezTo>
                  <a:pt x="171263" y="945380"/>
                  <a:pt x="156166" y="859762"/>
                  <a:pt x="158622" y="773743"/>
                </a:cubicBezTo>
                <a:lnTo>
                  <a:pt x="7512" y="718748"/>
                </a:lnTo>
                <a:lnTo>
                  <a:pt x="29819" y="592237"/>
                </a:lnTo>
                <a:lnTo>
                  <a:pt x="190625" y="592241"/>
                </a:lnTo>
                <a:cubicBezTo>
                  <a:pt x="217738" y="510569"/>
                  <a:pt x="261208" y="435277"/>
                  <a:pt x="318381" y="370961"/>
                </a:cubicBezTo>
                <a:lnTo>
                  <a:pt x="237974" y="231701"/>
                </a:lnTo>
                <a:lnTo>
                  <a:pt x="336381" y="149126"/>
                </a:lnTo>
                <a:lnTo>
                  <a:pt x="459563" y="252493"/>
                </a:lnTo>
                <a:cubicBezTo>
                  <a:pt x="532831" y="207356"/>
                  <a:pt x="614527" y="177621"/>
                  <a:pt x="699666" y="165103"/>
                </a:cubicBezTo>
                <a:lnTo>
                  <a:pt x="727586" y="6739"/>
                </a:lnTo>
                <a:lnTo>
                  <a:pt x="856051" y="6739"/>
                </a:lnTo>
                <a:lnTo>
                  <a:pt x="883970" y="165102"/>
                </a:lnTo>
                <a:cubicBezTo>
                  <a:pt x="969110" y="177621"/>
                  <a:pt x="1050806" y="207356"/>
                  <a:pt x="1124073" y="252493"/>
                </a:cubicBezTo>
                <a:lnTo>
                  <a:pt x="1124074" y="252493"/>
                </a:lnTo>
                <a:close/>
              </a:path>
            </a:pathLst>
          </a:custGeom>
          <a:solidFill>
            <a:srgbClr val="92D050"/>
          </a:solidFill>
          <a:ln w="6350">
            <a:solidFill>
              <a:schemeClr val="bg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75308" tIns="731520" rIns="475308" bIns="582340" numCol="1" spcCol="1270" anchor="ctr" anchorCtr="0">
            <a:noAutofit/>
          </a:bodyPr>
          <a:lstStyle/>
          <a:p>
            <a:pPr algn="ctr" defTabSz="1777956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4000" dirty="0"/>
          </a:p>
        </p:txBody>
      </p:sp>
      <p:sp>
        <p:nvSpPr>
          <p:cNvPr id="7" name="Prostokąt 6"/>
          <p:cNvSpPr/>
          <p:nvPr/>
        </p:nvSpPr>
        <p:spPr>
          <a:xfrm>
            <a:off x="10116457" y="0"/>
            <a:ext cx="1007155" cy="12318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1" name="Freeform 20">
            <a:extLst>
              <a:ext uri="{FF2B5EF4-FFF2-40B4-BE49-F238E27FC236}">
                <a16:creationId xmlns:a16="http://schemas.microsoft.com/office/drawing/2014/main" id="{EFB1A266-81D1-449D-AE12-4BBECBAF9D03}"/>
              </a:ext>
            </a:extLst>
          </p:cNvPr>
          <p:cNvSpPr>
            <a:spLocks noChangeAspect="1"/>
          </p:cNvSpPr>
          <p:nvPr/>
        </p:nvSpPr>
        <p:spPr>
          <a:xfrm flipH="1">
            <a:off x="6097829" y="324091"/>
            <a:ext cx="855720" cy="907713"/>
          </a:xfrm>
          <a:custGeom>
            <a:avLst/>
            <a:gdLst>
              <a:gd name="connsiteX0" fmla="*/ 1124074 w 1583637"/>
              <a:gd name="connsiteY0" fmla="*/ 252493 h 1583637"/>
              <a:gd name="connsiteX1" fmla="*/ 1247256 w 1583637"/>
              <a:gd name="connsiteY1" fmla="*/ 149126 h 1583637"/>
              <a:gd name="connsiteX2" fmla="*/ 1345663 w 1583637"/>
              <a:gd name="connsiteY2" fmla="*/ 231701 h 1583637"/>
              <a:gd name="connsiteX3" fmla="*/ 1265256 w 1583637"/>
              <a:gd name="connsiteY3" fmla="*/ 370961 h 1583637"/>
              <a:gd name="connsiteX4" fmla="*/ 1393012 w 1583637"/>
              <a:gd name="connsiteY4" fmla="*/ 592241 h 1583637"/>
              <a:gd name="connsiteX5" fmla="*/ 1553818 w 1583637"/>
              <a:gd name="connsiteY5" fmla="*/ 592237 h 1583637"/>
              <a:gd name="connsiteX6" fmla="*/ 1576125 w 1583637"/>
              <a:gd name="connsiteY6" fmla="*/ 718748 h 1583637"/>
              <a:gd name="connsiteX7" fmla="*/ 1425015 w 1583637"/>
              <a:gd name="connsiteY7" fmla="*/ 773743 h 1583637"/>
              <a:gd name="connsiteX8" fmla="*/ 1380646 w 1583637"/>
              <a:gd name="connsiteY8" fmla="*/ 1025372 h 1583637"/>
              <a:gd name="connsiteX9" fmla="*/ 1503833 w 1583637"/>
              <a:gd name="connsiteY9" fmla="*/ 1128733 h 1583637"/>
              <a:gd name="connsiteX10" fmla="*/ 1439602 w 1583637"/>
              <a:gd name="connsiteY10" fmla="*/ 1239984 h 1583637"/>
              <a:gd name="connsiteX11" fmla="*/ 1288495 w 1583637"/>
              <a:gd name="connsiteY11" fmla="*/ 1184982 h 1583637"/>
              <a:gd name="connsiteX12" fmla="*/ 1092761 w 1583637"/>
              <a:gd name="connsiteY12" fmla="*/ 1349222 h 1583637"/>
              <a:gd name="connsiteX13" fmla="*/ 1120689 w 1583637"/>
              <a:gd name="connsiteY13" fmla="*/ 1507584 h 1583637"/>
              <a:gd name="connsiteX14" fmla="*/ 999974 w 1583637"/>
              <a:gd name="connsiteY14" fmla="*/ 1551521 h 1583637"/>
              <a:gd name="connsiteX15" fmla="*/ 919574 w 1583637"/>
              <a:gd name="connsiteY15" fmla="*/ 1412257 h 1583637"/>
              <a:gd name="connsiteX16" fmla="*/ 664062 w 1583637"/>
              <a:gd name="connsiteY16" fmla="*/ 1412257 h 1583637"/>
              <a:gd name="connsiteX17" fmla="*/ 583663 w 1583637"/>
              <a:gd name="connsiteY17" fmla="*/ 1551521 h 1583637"/>
              <a:gd name="connsiteX18" fmla="*/ 462948 w 1583637"/>
              <a:gd name="connsiteY18" fmla="*/ 1507584 h 1583637"/>
              <a:gd name="connsiteX19" fmla="*/ 490876 w 1583637"/>
              <a:gd name="connsiteY19" fmla="*/ 1349222 h 1583637"/>
              <a:gd name="connsiteX20" fmla="*/ 295142 w 1583637"/>
              <a:gd name="connsiteY20" fmla="*/ 1184981 h 1583637"/>
              <a:gd name="connsiteX21" fmla="*/ 144035 w 1583637"/>
              <a:gd name="connsiteY21" fmla="*/ 1239984 h 1583637"/>
              <a:gd name="connsiteX22" fmla="*/ 79804 w 1583637"/>
              <a:gd name="connsiteY22" fmla="*/ 1128733 h 1583637"/>
              <a:gd name="connsiteX23" fmla="*/ 202991 w 1583637"/>
              <a:gd name="connsiteY23" fmla="*/ 1025372 h 1583637"/>
              <a:gd name="connsiteX24" fmla="*/ 158622 w 1583637"/>
              <a:gd name="connsiteY24" fmla="*/ 773743 h 1583637"/>
              <a:gd name="connsiteX25" fmla="*/ 7512 w 1583637"/>
              <a:gd name="connsiteY25" fmla="*/ 718748 h 1583637"/>
              <a:gd name="connsiteX26" fmla="*/ 29819 w 1583637"/>
              <a:gd name="connsiteY26" fmla="*/ 592237 h 1583637"/>
              <a:gd name="connsiteX27" fmla="*/ 190625 w 1583637"/>
              <a:gd name="connsiteY27" fmla="*/ 592241 h 1583637"/>
              <a:gd name="connsiteX28" fmla="*/ 318381 w 1583637"/>
              <a:gd name="connsiteY28" fmla="*/ 370961 h 1583637"/>
              <a:gd name="connsiteX29" fmla="*/ 237974 w 1583637"/>
              <a:gd name="connsiteY29" fmla="*/ 231701 h 1583637"/>
              <a:gd name="connsiteX30" fmla="*/ 336381 w 1583637"/>
              <a:gd name="connsiteY30" fmla="*/ 149126 h 1583637"/>
              <a:gd name="connsiteX31" fmla="*/ 459563 w 1583637"/>
              <a:gd name="connsiteY31" fmla="*/ 252493 h 1583637"/>
              <a:gd name="connsiteX32" fmla="*/ 699666 w 1583637"/>
              <a:gd name="connsiteY32" fmla="*/ 165103 h 1583637"/>
              <a:gd name="connsiteX33" fmla="*/ 727586 w 1583637"/>
              <a:gd name="connsiteY33" fmla="*/ 6739 h 1583637"/>
              <a:gd name="connsiteX34" fmla="*/ 856051 w 1583637"/>
              <a:gd name="connsiteY34" fmla="*/ 6739 h 1583637"/>
              <a:gd name="connsiteX35" fmla="*/ 883970 w 1583637"/>
              <a:gd name="connsiteY35" fmla="*/ 165102 h 1583637"/>
              <a:gd name="connsiteX36" fmla="*/ 1124073 w 1583637"/>
              <a:gd name="connsiteY36" fmla="*/ 252493 h 1583637"/>
              <a:gd name="connsiteX37" fmla="*/ 1124074 w 1583637"/>
              <a:gd name="connsiteY37" fmla="*/ 252493 h 1583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583637" h="1583637">
                <a:moveTo>
                  <a:pt x="1124074" y="252493"/>
                </a:moveTo>
                <a:lnTo>
                  <a:pt x="1247256" y="149126"/>
                </a:lnTo>
                <a:lnTo>
                  <a:pt x="1345663" y="231701"/>
                </a:lnTo>
                <a:lnTo>
                  <a:pt x="1265256" y="370961"/>
                </a:lnTo>
                <a:cubicBezTo>
                  <a:pt x="1322430" y="435278"/>
                  <a:pt x="1365899" y="510569"/>
                  <a:pt x="1393012" y="592241"/>
                </a:cubicBezTo>
                <a:lnTo>
                  <a:pt x="1553818" y="592237"/>
                </a:lnTo>
                <a:lnTo>
                  <a:pt x="1576125" y="718748"/>
                </a:lnTo>
                <a:lnTo>
                  <a:pt x="1425015" y="773743"/>
                </a:lnTo>
                <a:cubicBezTo>
                  <a:pt x="1427471" y="859762"/>
                  <a:pt x="1412374" y="945380"/>
                  <a:pt x="1380646" y="1025372"/>
                </a:cubicBezTo>
                <a:lnTo>
                  <a:pt x="1503833" y="1128733"/>
                </a:lnTo>
                <a:lnTo>
                  <a:pt x="1439602" y="1239984"/>
                </a:lnTo>
                <a:lnTo>
                  <a:pt x="1288495" y="1184982"/>
                </a:lnTo>
                <a:cubicBezTo>
                  <a:pt x="1235084" y="1252456"/>
                  <a:pt x="1168484" y="1308339"/>
                  <a:pt x="1092761" y="1349222"/>
                </a:cubicBezTo>
                <a:lnTo>
                  <a:pt x="1120689" y="1507584"/>
                </a:lnTo>
                <a:lnTo>
                  <a:pt x="999974" y="1551521"/>
                </a:lnTo>
                <a:lnTo>
                  <a:pt x="919574" y="1412257"/>
                </a:lnTo>
                <a:cubicBezTo>
                  <a:pt x="835287" y="1429613"/>
                  <a:pt x="748348" y="1429613"/>
                  <a:pt x="664062" y="1412257"/>
                </a:cubicBezTo>
                <a:lnTo>
                  <a:pt x="583663" y="1551521"/>
                </a:lnTo>
                <a:lnTo>
                  <a:pt x="462948" y="1507584"/>
                </a:lnTo>
                <a:lnTo>
                  <a:pt x="490876" y="1349222"/>
                </a:lnTo>
                <a:cubicBezTo>
                  <a:pt x="415153" y="1308339"/>
                  <a:pt x="348553" y="1252455"/>
                  <a:pt x="295142" y="1184981"/>
                </a:cubicBezTo>
                <a:lnTo>
                  <a:pt x="144035" y="1239984"/>
                </a:lnTo>
                <a:lnTo>
                  <a:pt x="79804" y="1128733"/>
                </a:lnTo>
                <a:lnTo>
                  <a:pt x="202991" y="1025372"/>
                </a:lnTo>
                <a:cubicBezTo>
                  <a:pt x="171263" y="945380"/>
                  <a:pt x="156166" y="859762"/>
                  <a:pt x="158622" y="773743"/>
                </a:cubicBezTo>
                <a:lnTo>
                  <a:pt x="7512" y="718748"/>
                </a:lnTo>
                <a:lnTo>
                  <a:pt x="29819" y="592237"/>
                </a:lnTo>
                <a:lnTo>
                  <a:pt x="190625" y="592241"/>
                </a:lnTo>
                <a:cubicBezTo>
                  <a:pt x="217738" y="510569"/>
                  <a:pt x="261208" y="435277"/>
                  <a:pt x="318381" y="370961"/>
                </a:cubicBezTo>
                <a:lnTo>
                  <a:pt x="237974" y="231701"/>
                </a:lnTo>
                <a:lnTo>
                  <a:pt x="336381" y="149126"/>
                </a:lnTo>
                <a:lnTo>
                  <a:pt x="459563" y="252493"/>
                </a:lnTo>
                <a:cubicBezTo>
                  <a:pt x="532831" y="207356"/>
                  <a:pt x="614527" y="177621"/>
                  <a:pt x="699666" y="165103"/>
                </a:cubicBezTo>
                <a:lnTo>
                  <a:pt x="727586" y="6739"/>
                </a:lnTo>
                <a:lnTo>
                  <a:pt x="856051" y="6739"/>
                </a:lnTo>
                <a:lnTo>
                  <a:pt x="883970" y="165102"/>
                </a:lnTo>
                <a:cubicBezTo>
                  <a:pt x="969110" y="177621"/>
                  <a:pt x="1050806" y="207356"/>
                  <a:pt x="1124073" y="252493"/>
                </a:cubicBezTo>
                <a:lnTo>
                  <a:pt x="1124074" y="252493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 w="6350">
            <a:solidFill>
              <a:schemeClr val="bg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75308" tIns="731520" rIns="475308" bIns="582340" numCol="1" spcCol="1270" anchor="ctr" anchorCtr="0">
            <a:noAutofit/>
          </a:bodyPr>
          <a:lstStyle/>
          <a:p>
            <a:pPr algn="ctr" defTabSz="1777956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4000" dirty="0"/>
          </a:p>
        </p:txBody>
      </p:sp>
      <p:sp>
        <p:nvSpPr>
          <p:cNvPr id="38" name="Freeform: Shape 17">
            <a:extLst>
              <a:ext uri="{FF2B5EF4-FFF2-40B4-BE49-F238E27FC236}">
                <a16:creationId xmlns:a16="http://schemas.microsoft.com/office/drawing/2014/main" id="{4D9EB31F-749A-42D8-8695-7C5A5943BBF5}"/>
              </a:ext>
            </a:extLst>
          </p:cNvPr>
          <p:cNvSpPr/>
          <p:nvPr/>
        </p:nvSpPr>
        <p:spPr>
          <a:xfrm rot="16200000">
            <a:off x="1653260" y="1780915"/>
            <a:ext cx="450715" cy="2787320"/>
          </a:xfrm>
          <a:custGeom>
            <a:avLst/>
            <a:gdLst>
              <a:gd name="connsiteX0" fmla="*/ 1463042 w 1463042"/>
              <a:gd name="connsiteY0" fmla="*/ 930213 h 3902104"/>
              <a:gd name="connsiteX1" fmla="*/ 1463042 w 1463042"/>
              <a:gd name="connsiteY1" fmla="*/ 1951042 h 3902104"/>
              <a:gd name="connsiteX2" fmla="*/ 1463042 w 1463042"/>
              <a:gd name="connsiteY2" fmla="*/ 2195487 h 3902104"/>
              <a:gd name="connsiteX3" fmla="*/ 1463040 w 1463042"/>
              <a:gd name="connsiteY3" fmla="*/ 2195487 h 3902104"/>
              <a:gd name="connsiteX4" fmla="*/ 1463040 w 1463042"/>
              <a:gd name="connsiteY4" fmla="*/ 2198991 h 3902104"/>
              <a:gd name="connsiteX5" fmla="*/ 1463042 w 1463042"/>
              <a:gd name="connsiteY5" fmla="*/ 2199030 h 3902104"/>
              <a:gd name="connsiteX6" fmla="*/ 1463040 w 1463042"/>
              <a:gd name="connsiteY6" fmla="*/ 2199069 h 3902104"/>
              <a:gd name="connsiteX7" fmla="*/ 1463040 w 1463042"/>
              <a:gd name="connsiteY7" fmla="*/ 2922596 h 3902104"/>
              <a:gd name="connsiteX8" fmla="*/ 1463040 w 1463042"/>
              <a:gd name="connsiteY8" fmla="*/ 3167041 h 3902104"/>
              <a:gd name="connsiteX9" fmla="*/ 1462861 w 1463042"/>
              <a:gd name="connsiteY9" fmla="*/ 3167041 h 3902104"/>
              <a:gd name="connsiteX10" fmla="*/ 1463040 w 1463042"/>
              <a:gd name="connsiteY10" fmla="*/ 3170584 h 3902104"/>
              <a:gd name="connsiteX11" fmla="*/ 731520 w 1463042"/>
              <a:gd name="connsiteY11" fmla="*/ 3902104 h 3902104"/>
              <a:gd name="connsiteX12" fmla="*/ 0 w 1463042"/>
              <a:gd name="connsiteY12" fmla="*/ 3170584 h 3902104"/>
              <a:gd name="connsiteX13" fmla="*/ 179 w 1463042"/>
              <a:gd name="connsiteY13" fmla="*/ 3167041 h 3902104"/>
              <a:gd name="connsiteX14" fmla="*/ 0 w 1463042"/>
              <a:gd name="connsiteY14" fmla="*/ 3167041 h 3902104"/>
              <a:gd name="connsiteX15" fmla="*/ 0 w 1463042"/>
              <a:gd name="connsiteY15" fmla="*/ 3030319 h 3902104"/>
              <a:gd name="connsiteX16" fmla="*/ 0 w 1463042"/>
              <a:gd name="connsiteY16" fmla="*/ 1901767 h 3902104"/>
              <a:gd name="connsiteX17" fmla="*/ 0 w 1463042"/>
              <a:gd name="connsiteY17" fmla="*/ 971554 h 3902104"/>
              <a:gd name="connsiteX18" fmla="*/ 2 w 1463042"/>
              <a:gd name="connsiteY18" fmla="*/ 971554 h 3902104"/>
              <a:gd name="connsiteX19" fmla="*/ 2 w 1463042"/>
              <a:gd name="connsiteY19" fmla="*/ 930213 h 3902104"/>
              <a:gd name="connsiteX20" fmla="*/ 2 w 1463042"/>
              <a:gd name="connsiteY20" fmla="*/ 0 h 3902104"/>
              <a:gd name="connsiteX21" fmla="*/ 1461925 w 1463042"/>
              <a:gd name="connsiteY21" fmla="*/ 0 h 3902104"/>
              <a:gd name="connsiteX22" fmla="*/ 1461925 w 1463042"/>
              <a:gd name="connsiteY22" fmla="*/ 930213 h 390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463042" h="3902104">
                <a:moveTo>
                  <a:pt x="1463042" y="930213"/>
                </a:moveTo>
                <a:lnTo>
                  <a:pt x="1463042" y="1951042"/>
                </a:lnTo>
                <a:lnTo>
                  <a:pt x="1463042" y="2195487"/>
                </a:lnTo>
                <a:lnTo>
                  <a:pt x="1463040" y="2195487"/>
                </a:lnTo>
                <a:lnTo>
                  <a:pt x="1463040" y="2198991"/>
                </a:lnTo>
                <a:lnTo>
                  <a:pt x="1463042" y="2199030"/>
                </a:lnTo>
                <a:lnTo>
                  <a:pt x="1463040" y="2199069"/>
                </a:lnTo>
                <a:lnTo>
                  <a:pt x="1463040" y="2922596"/>
                </a:lnTo>
                <a:lnTo>
                  <a:pt x="1463040" y="3167041"/>
                </a:lnTo>
                <a:lnTo>
                  <a:pt x="1462861" y="3167041"/>
                </a:lnTo>
                <a:lnTo>
                  <a:pt x="1463040" y="3170584"/>
                </a:lnTo>
                <a:cubicBezTo>
                  <a:pt x="1463040" y="3574591"/>
                  <a:pt x="1135527" y="3902104"/>
                  <a:pt x="731520" y="3902104"/>
                </a:cubicBezTo>
                <a:cubicBezTo>
                  <a:pt x="327513" y="3902104"/>
                  <a:pt x="0" y="3574591"/>
                  <a:pt x="0" y="3170584"/>
                </a:cubicBezTo>
                <a:lnTo>
                  <a:pt x="179" y="3167041"/>
                </a:lnTo>
                <a:lnTo>
                  <a:pt x="0" y="3167041"/>
                </a:lnTo>
                <a:lnTo>
                  <a:pt x="0" y="3030319"/>
                </a:lnTo>
                <a:lnTo>
                  <a:pt x="0" y="1901767"/>
                </a:lnTo>
                <a:lnTo>
                  <a:pt x="0" y="971554"/>
                </a:lnTo>
                <a:lnTo>
                  <a:pt x="2" y="971554"/>
                </a:lnTo>
                <a:lnTo>
                  <a:pt x="2" y="930213"/>
                </a:lnTo>
                <a:lnTo>
                  <a:pt x="2" y="0"/>
                </a:lnTo>
                <a:lnTo>
                  <a:pt x="1461925" y="0"/>
                </a:lnTo>
                <a:lnTo>
                  <a:pt x="1461925" y="930213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9" name="TextBox 28">
            <a:extLst>
              <a:ext uri="{FF2B5EF4-FFF2-40B4-BE49-F238E27FC236}">
                <a16:creationId xmlns:a16="http://schemas.microsoft.com/office/drawing/2014/main" id="{682A3A93-E689-4F3A-87A3-F75E9B765744}"/>
              </a:ext>
            </a:extLst>
          </p:cNvPr>
          <p:cNvSpPr txBox="1"/>
          <p:nvPr/>
        </p:nvSpPr>
        <p:spPr>
          <a:xfrm>
            <a:off x="626960" y="2928354"/>
            <a:ext cx="2445411" cy="43088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pl-PL" sz="2800" b="1" dirty="0">
                <a:solidFill>
                  <a:schemeClr val="bg1"/>
                </a:solidFill>
                <a:latin typeface="Calibri" panose="020F0502020204030204" pitchFamily="34" charset="0"/>
              </a:rPr>
              <a:t>itd.</a:t>
            </a:r>
            <a:endParaRPr lang="en-US" sz="28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050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8000"/>
    </mc:Choice>
    <mc:Fallback xmlns="">
      <p:transition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43" grpId="0" animBg="1"/>
      <p:bldP spid="45" grpId="0" animBg="1"/>
      <p:bldP spid="47" grpId="0" animBg="1"/>
      <p:bldP spid="3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roup 71">
            <a:extLst>
              <a:ext uri="{FF2B5EF4-FFF2-40B4-BE49-F238E27FC236}">
                <a16:creationId xmlns:a16="http://schemas.microsoft.com/office/drawing/2014/main" id="{31A23674-C9EA-43DC-BC84-292A36F804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4D742E62-D0CA-4DEC-815B-5ED27845B5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6ADD3D29-FB68-4A1C-B0DE-CAF42F2843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24822E8D-300D-45E7-9F98-BDEC743618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D06AF491-AF58-4D3E-8AE6-8D851803D2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7" name="Freeform 5">
              <a:extLst>
                <a:ext uri="{FF2B5EF4-FFF2-40B4-BE49-F238E27FC236}">
                  <a16:creationId xmlns:a16="http://schemas.microsoft.com/office/drawing/2014/main" id="{450D8A4E-61E3-4B28-94FB-7F0C032F39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6200000">
              <a:off x="446565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78" name="Freeform 5">
              <a:extLst>
                <a:ext uri="{FF2B5EF4-FFF2-40B4-BE49-F238E27FC236}">
                  <a16:creationId xmlns:a16="http://schemas.microsoft.com/office/drawing/2014/main" id="{C187CEFC-9032-481B-B8CA-A323593DD4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5922489">
              <a:off x="537676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79" name="Freeform 5">
              <a:extLst>
                <a:ext uri="{FF2B5EF4-FFF2-40B4-BE49-F238E27FC236}">
                  <a16:creationId xmlns:a16="http://schemas.microsoft.com/office/drawing/2014/main" id="{4CB87468-9225-4E6A-A5B7-B47F08B34B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ytuł 1">
            <a:extLst>
              <a:ext uri="{FF2B5EF4-FFF2-40B4-BE49-F238E27FC236}">
                <a16:creationId xmlns:a16="http://schemas.microsoft.com/office/drawing/2014/main" id="{E8CBBF68-EA36-4353-A64A-355C3A9EA5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098" y="629265"/>
            <a:ext cx="6072776" cy="1270655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pl-PL" dirty="0"/>
              <a:t>Działania dla opiekunów:</a:t>
            </a:r>
            <a:endParaRPr lang="en-US" dirty="0"/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9AC93C88-C7E2-442B-B5BC-2EDBE268189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359418" y="409201"/>
            <a:ext cx="3928391" cy="2946294"/>
          </a:xfrm>
          <a:prstGeom prst="rect">
            <a:avLst/>
          </a:prstGeom>
        </p:spPr>
      </p:pic>
      <p:sp>
        <p:nvSpPr>
          <p:cNvPr id="81" name="Rectangle 80">
            <a:extLst>
              <a:ext uri="{FF2B5EF4-FFF2-40B4-BE49-F238E27FC236}">
                <a16:creationId xmlns:a16="http://schemas.microsoft.com/office/drawing/2014/main" id="{7296B8E7-1A3F-4C7F-A120-29E90E5931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7CC9A01F-5A69-41B6-A0B0-72B564B1593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373478" y="3520086"/>
            <a:ext cx="3914332" cy="2935749"/>
          </a:xfrm>
          <a:prstGeom prst="rect">
            <a:avLst/>
          </a:prstGeom>
        </p:spPr>
      </p:pic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D22C5970-992B-49F2-8F51-D62F28E18A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10410825" y="0"/>
            <a:ext cx="851709" cy="1204484"/>
          </a:xfr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66AB0D9F-6EB7-4B84-A86B-5ABDFDAF580E}"/>
              </a:ext>
            </a:extLst>
          </p:cNvPr>
          <p:cNvSpPr txBox="1"/>
          <p:nvPr/>
        </p:nvSpPr>
        <p:spPr>
          <a:xfrm>
            <a:off x="1066546" y="1899920"/>
            <a:ext cx="515112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b="1" dirty="0">
                <a:solidFill>
                  <a:schemeClr val="bg1"/>
                </a:solidFill>
              </a:rPr>
              <a:t>Działania informacyjne,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b="1" dirty="0">
                <a:solidFill>
                  <a:schemeClr val="bg1"/>
                </a:solidFill>
              </a:rPr>
              <a:t>szkolenia w zakresie opieki domowej,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b="1" dirty="0">
                <a:solidFill>
                  <a:schemeClr val="bg1"/>
                </a:solidFill>
              </a:rPr>
              <a:t>Wykłady i pogadanki interdyscyplinarne,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b="1" dirty="0">
                <a:solidFill>
                  <a:schemeClr val="bg1"/>
                </a:solidFill>
              </a:rPr>
              <a:t>Warsztaty terapeutyczne,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b="1" dirty="0">
                <a:solidFill>
                  <a:schemeClr val="bg1"/>
                </a:solidFill>
              </a:rPr>
              <a:t>Warsztaty w zakresie opieki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b="1" dirty="0">
                <a:solidFill>
                  <a:schemeClr val="bg1"/>
                </a:solidFill>
              </a:rPr>
              <a:t>Dystrybucja mat. informacyjnych,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b="1" dirty="0">
                <a:solidFill>
                  <a:schemeClr val="bg1"/>
                </a:solidFill>
              </a:rPr>
              <a:t>Edukowanie do dbałości o siebie,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b="1" dirty="0">
                <a:solidFill>
                  <a:schemeClr val="bg1"/>
                </a:solidFill>
              </a:rPr>
              <a:t>Edukowanie członków rodzin opiekunów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b="1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4663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8000"/>
    </mc:Choice>
    <mc:Fallback xmlns="">
      <p:transition advTm="8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roup 71">
            <a:extLst>
              <a:ext uri="{FF2B5EF4-FFF2-40B4-BE49-F238E27FC236}">
                <a16:creationId xmlns:a16="http://schemas.microsoft.com/office/drawing/2014/main" id="{31A23674-C9EA-43DC-BC84-292A36F804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4D742E62-D0CA-4DEC-815B-5ED27845B5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6ADD3D29-FB68-4A1C-B0DE-CAF42F2843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24822E8D-300D-45E7-9F98-BDEC743618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D06AF491-AF58-4D3E-8AE6-8D851803D2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7" name="Freeform 5">
              <a:extLst>
                <a:ext uri="{FF2B5EF4-FFF2-40B4-BE49-F238E27FC236}">
                  <a16:creationId xmlns:a16="http://schemas.microsoft.com/office/drawing/2014/main" id="{450D8A4E-61E3-4B28-94FB-7F0C032F39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6200000">
              <a:off x="446565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78" name="Freeform 5">
              <a:extLst>
                <a:ext uri="{FF2B5EF4-FFF2-40B4-BE49-F238E27FC236}">
                  <a16:creationId xmlns:a16="http://schemas.microsoft.com/office/drawing/2014/main" id="{C187CEFC-9032-481B-B8CA-A323593DD4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5922489">
              <a:off x="537676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79" name="Freeform 5">
              <a:extLst>
                <a:ext uri="{FF2B5EF4-FFF2-40B4-BE49-F238E27FC236}">
                  <a16:creationId xmlns:a16="http://schemas.microsoft.com/office/drawing/2014/main" id="{4CB87468-9225-4E6A-A5B7-B47F08B34B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ytuł 1">
            <a:extLst>
              <a:ext uri="{FF2B5EF4-FFF2-40B4-BE49-F238E27FC236}">
                <a16:creationId xmlns:a16="http://schemas.microsoft.com/office/drawing/2014/main" id="{E8CBBF68-EA36-4353-A64A-355C3A9EA5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098" y="629265"/>
            <a:ext cx="6072776" cy="1270655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pl-PL" dirty="0"/>
              <a:t>Edukacja profesjonalistów:</a:t>
            </a:r>
            <a:endParaRPr lang="en-US" dirty="0"/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9AC93C88-C7E2-442B-B5BC-2EDBE268189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350036" y="402165"/>
            <a:ext cx="3937773" cy="2953330"/>
          </a:xfrm>
          <a:prstGeom prst="rect">
            <a:avLst/>
          </a:prstGeom>
        </p:spPr>
      </p:pic>
      <p:sp>
        <p:nvSpPr>
          <p:cNvPr id="81" name="Rectangle 80">
            <a:extLst>
              <a:ext uri="{FF2B5EF4-FFF2-40B4-BE49-F238E27FC236}">
                <a16:creationId xmlns:a16="http://schemas.microsoft.com/office/drawing/2014/main" id="{7296B8E7-1A3F-4C7F-A120-29E90E5931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7CC9A01F-5A69-41B6-A0B0-72B564B1593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373478" y="3520086"/>
            <a:ext cx="3914332" cy="2935749"/>
          </a:xfrm>
          <a:prstGeom prst="rect">
            <a:avLst/>
          </a:prstGeom>
        </p:spPr>
      </p:pic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D22C5970-992B-49F2-8F51-D62F28E18A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10410825" y="0"/>
            <a:ext cx="1132718" cy="1601886"/>
          </a:xfr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66AB0D9F-6EB7-4B84-A86B-5ABDFDAF580E}"/>
              </a:ext>
            </a:extLst>
          </p:cNvPr>
          <p:cNvSpPr txBox="1"/>
          <p:nvPr/>
        </p:nvSpPr>
        <p:spPr>
          <a:xfrm>
            <a:off x="1066546" y="1978303"/>
            <a:ext cx="5486654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b="1" dirty="0">
                <a:solidFill>
                  <a:schemeClr val="bg1"/>
                </a:solidFill>
              </a:rPr>
              <a:t>opiekunów zawodowych, pracowników służb socjalnych, terapeutów,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b="1" dirty="0">
                <a:solidFill>
                  <a:schemeClr val="bg1"/>
                </a:solidFill>
              </a:rPr>
              <a:t>Wykłady interdyscyplinarne,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b="1" dirty="0">
                <a:solidFill>
                  <a:schemeClr val="bg1"/>
                </a:solidFill>
              </a:rPr>
              <a:t>Warsztaty terapeutyczne,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b="1" dirty="0">
                <a:solidFill>
                  <a:schemeClr val="bg1"/>
                </a:solidFill>
              </a:rPr>
              <a:t>Dystrybucja poradników i materiałów informacyjnych,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b="1" dirty="0">
                <a:solidFill>
                  <a:schemeClr val="bg1"/>
                </a:solidFill>
              </a:rPr>
              <a:t>Szkolenie personelu placówek wsparcia,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b="1" dirty="0">
                <a:solidFill>
                  <a:schemeClr val="bg1"/>
                </a:solidFill>
              </a:rPr>
              <a:t>Współpraca z Uniwersytetem Zielonogórskim i Medycznym Studium Zawodowym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pl-PL" b="1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b="1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668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8000"/>
    </mc:Choice>
    <mc:Fallback xmlns="">
      <p:transition advTm="8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Rectangle 85">
            <a:extLst>
              <a:ext uri="{FF2B5EF4-FFF2-40B4-BE49-F238E27FC236}">
                <a16:creationId xmlns:a16="http://schemas.microsoft.com/office/drawing/2014/main" id="{72C6E0B7-C37D-4D54-8F3E-8D9F9097F6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8" name="Freeform: Shape 87">
            <a:extLst>
              <a:ext uri="{FF2B5EF4-FFF2-40B4-BE49-F238E27FC236}">
                <a16:creationId xmlns:a16="http://schemas.microsoft.com/office/drawing/2014/main" id="{B7B653ED-BC47-4D34-B612-473D6AFAD0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6290102" y="977273"/>
            <a:ext cx="6053670" cy="4903455"/>
          </a:xfrm>
          <a:custGeom>
            <a:avLst/>
            <a:gdLst>
              <a:gd name="connsiteX0" fmla="*/ 6053670 w 6053670"/>
              <a:gd name="connsiteY0" fmla="*/ 1098 h 4903455"/>
              <a:gd name="connsiteX1" fmla="*/ 6053670 w 6053670"/>
              <a:gd name="connsiteY1" fmla="*/ 424590 h 4903455"/>
              <a:gd name="connsiteX2" fmla="*/ 6053670 w 6053670"/>
              <a:gd name="connsiteY2" fmla="*/ 1254558 h 4903455"/>
              <a:gd name="connsiteX3" fmla="*/ 6053670 w 6053670"/>
              <a:gd name="connsiteY3" fmla="*/ 4903455 h 4903455"/>
              <a:gd name="connsiteX4" fmla="*/ 0 w 6053670"/>
              <a:gd name="connsiteY4" fmla="*/ 4903455 h 4903455"/>
              <a:gd name="connsiteX5" fmla="*/ 0 w 6053670"/>
              <a:gd name="connsiteY5" fmla="*/ 1249853 h 4903455"/>
              <a:gd name="connsiteX6" fmla="*/ 0 w 6053670"/>
              <a:gd name="connsiteY6" fmla="*/ 424590 h 4903455"/>
              <a:gd name="connsiteX7" fmla="*/ 0 w 6053670"/>
              <a:gd name="connsiteY7" fmla="*/ 0 h 4903455"/>
              <a:gd name="connsiteX8" fmla="*/ 35717 w 6053670"/>
              <a:gd name="connsiteY8" fmla="*/ 5488 h 4903455"/>
              <a:gd name="connsiteX9" fmla="*/ 140445 w 6053670"/>
              <a:gd name="connsiteY9" fmla="*/ 21641 h 4903455"/>
              <a:gd name="connsiteX10" fmla="*/ 216722 w 6053670"/>
              <a:gd name="connsiteY10" fmla="*/ 32932 h 4903455"/>
              <a:gd name="connsiteX11" fmla="*/ 307527 w 6053670"/>
              <a:gd name="connsiteY11" fmla="*/ 44850 h 4903455"/>
              <a:gd name="connsiteX12" fmla="*/ 415282 w 6053670"/>
              <a:gd name="connsiteY12" fmla="*/ 59121 h 4903455"/>
              <a:gd name="connsiteX13" fmla="*/ 534539 w 6053670"/>
              <a:gd name="connsiteY13" fmla="*/ 74175 h 4903455"/>
              <a:gd name="connsiteX14" fmla="*/ 668931 w 6053670"/>
              <a:gd name="connsiteY14" fmla="*/ 90014 h 4903455"/>
              <a:gd name="connsiteX15" fmla="*/ 815430 w 6053670"/>
              <a:gd name="connsiteY15" fmla="*/ 106794 h 4903455"/>
              <a:gd name="connsiteX16" fmla="*/ 974641 w 6053670"/>
              <a:gd name="connsiteY16" fmla="*/ 123574 h 4903455"/>
              <a:gd name="connsiteX17" fmla="*/ 1144144 w 6053670"/>
              <a:gd name="connsiteY17" fmla="*/ 140667 h 4903455"/>
              <a:gd name="connsiteX18" fmla="*/ 1326965 w 6053670"/>
              <a:gd name="connsiteY18" fmla="*/ 156506 h 4903455"/>
              <a:gd name="connsiteX19" fmla="*/ 1518261 w 6053670"/>
              <a:gd name="connsiteY19" fmla="*/ 171717 h 4903455"/>
              <a:gd name="connsiteX20" fmla="*/ 1720453 w 6053670"/>
              <a:gd name="connsiteY20" fmla="*/ 185518 h 4903455"/>
              <a:gd name="connsiteX21" fmla="*/ 1931121 w 6053670"/>
              <a:gd name="connsiteY21" fmla="*/ 198690 h 4903455"/>
              <a:gd name="connsiteX22" fmla="*/ 2150869 w 6053670"/>
              <a:gd name="connsiteY22" fmla="*/ 211079 h 4903455"/>
              <a:gd name="connsiteX23" fmla="*/ 2263467 w 6053670"/>
              <a:gd name="connsiteY23" fmla="*/ 215470 h 4903455"/>
              <a:gd name="connsiteX24" fmla="*/ 2378487 w 6053670"/>
              <a:gd name="connsiteY24" fmla="*/ 220332 h 4903455"/>
              <a:gd name="connsiteX25" fmla="*/ 2495323 w 6053670"/>
              <a:gd name="connsiteY25" fmla="*/ 224879 h 4903455"/>
              <a:gd name="connsiteX26" fmla="*/ 2612764 w 6053670"/>
              <a:gd name="connsiteY26" fmla="*/ 227859 h 4903455"/>
              <a:gd name="connsiteX27" fmla="*/ 2732627 w 6053670"/>
              <a:gd name="connsiteY27" fmla="*/ 230525 h 4903455"/>
              <a:gd name="connsiteX28" fmla="*/ 2853700 w 6053670"/>
              <a:gd name="connsiteY28" fmla="*/ 233348 h 4903455"/>
              <a:gd name="connsiteX29" fmla="*/ 2977195 w 6053670"/>
              <a:gd name="connsiteY29" fmla="*/ 235229 h 4903455"/>
              <a:gd name="connsiteX30" fmla="*/ 3101900 w 6053670"/>
              <a:gd name="connsiteY30" fmla="*/ 235229 h 4903455"/>
              <a:gd name="connsiteX31" fmla="*/ 3227817 w 6053670"/>
              <a:gd name="connsiteY31" fmla="*/ 236170 h 4903455"/>
              <a:gd name="connsiteX32" fmla="*/ 3354944 w 6053670"/>
              <a:gd name="connsiteY32" fmla="*/ 235229 h 4903455"/>
              <a:gd name="connsiteX33" fmla="*/ 3483887 w 6053670"/>
              <a:gd name="connsiteY33" fmla="*/ 233348 h 4903455"/>
              <a:gd name="connsiteX34" fmla="*/ 3612830 w 6053670"/>
              <a:gd name="connsiteY34" fmla="*/ 231623 h 4903455"/>
              <a:gd name="connsiteX35" fmla="*/ 3743589 w 6053670"/>
              <a:gd name="connsiteY35" fmla="*/ 227859 h 4903455"/>
              <a:gd name="connsiteX36" fmla="*/ 3875559 w 6053670"/>
              <a:gd name="connsiteY36" fmla="*/ 223938 h 4903455"/>
              <a:gd name="connsiteX37" fmla="*/ 4007529 w 6053670"/>
              <a:gd name="connsiteY37" fmla="*/ 219391 h 4903455"/>
              <a:gd name="connsiteX38" fmla="*/ 4140710 w 6053670"/>
              <a:gd name="connsiteY38" fmla="*/ 212961 h 4903455"/>
              <a:gd name="connsiteX39" fmla="*/ 4275102 w 6053670"/>
              <a:gd name="connsiteY39" fmla="*/ 205277 h 4903455"/>
              <a:gd name="connsiteX40" fmla="*/ 4410098 w 6053670"/>
              <a:gd name="connsiteY40" fmla="*/ 197907 h 4903455"/>
              <a:gd name="connsiteX41" fmla="*/ 4545096 w 6053670"/>
              <a:gd name="connsiteY41" fmla="*/ 188498 h 4903455"/>
              <a:gd name="connsiteX42" fmla="*/ 4681909 w 6053670"/>
              <a:gd name="connsiteY42" fmla="*/ 177207 h 4903455"/>
              <a:gd name="connsiteX43" fmla="*/ 4816905 w 6053670"/>
              <a:gd name="connsiteY43" fmla="*/ 165916 h 4903455"/>
              <a:gd name="connsiteX44" fmla="*/ 4954323 w 6053670"/>
              <a:gd name="connsiteY44" fmla="*/ 152899 h 4903455"/>
              <a:gd name="connsiteX45" fmla="*/ 5092347 w 6053670"/>
              <a:gd name="connsiteY45" fmla="*/ 138629 h 4903455"/>
              <a:gd name="connsiteX46" fmla="*/ 5228555 w 6053670"/>
              <a:gd name="connsiteY46" fmla="*/ 123574 h 4903455"/>
              <a:gd name="connsiteX47" fmla="*/ 5366578 w 6053670"/>
              <a:gd name="connsiteY47" fmla="*/ 106010 h 4903455"/>
              <a:gd name="connsiteX48" fmla="*/ 5503997 w 6053670"/>
              <a:gd name="connsiteY48" fmla="*/ 87192 h 4903455"/>
              <a:gd name="connsiteX49" fmla="*/ 5642020 w 6053670"/>
              <a:gd name="connsiteY49" fmla="*/ 68530 h 4903455"/>
              <a:gd name="connsiteX50" fmla="*/ 5779438 w 6053670"/>
              <a:gd name="connsiteY50" fmla="*/ 46733 h 4903455"/>
              <a:gd name="connsiteX51" fmla="*/ 5916251 w 6053670"/>
              <a:gd name="connsiteY51" fmla="*/ 24464 h 4903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053670" h="4903455">
                <a:moveTo>
                  <a:pt x="6053670" y="1098"/>
                </a:moveTo>
                <a:lnTo>
                  <a:pt x="6053670" y="424590"/>
                </a:lnTo>
                <a:lnTo>
                  <a:pt x="6053670" y="1254558"/>
                </a:lnTo>
                <a:lnTo>
                  <a:pt x="6053670" y="4903455"/>
                </a:lnTo>
                <a:lnTo>
                  <a:pt x="0" y="4903455"/>
                </a:lnTo>
                <a:lnTo>
                  <a:pt x="0" y="1249853"/>
                </a:lnTo>
                <a:lnTo>
                  <a:pt x="0" y="424590"/>
                </a:lnTo>
                <a:lnTo>
                  <a:pt x="0" y="0"/>
                </a:lnTo>
                <a:lnTo>
                  <a:pt x="35717" y="5488"/>
                </a:lnTo>
                <a:lnTo>
                  <a:pt x="140445" y="21641"/>
                </a:lnTo>
                <a:lnTo>
                  <a:pt x="216722" y="32932"/>
                </a:lnTo>
                <a:lnTo>
                  <a:pt x="307527" y="44850"/>
                </a:lnTo>
                <a:lnTo>
                  <a:pt x="415282" y="59121"/>
                </a:lnTo>
                <a:lnTo>
                  <a:pt x="534539" y="74175"/>
                </a:lnTo>
                <a:lnTo>
                  <a:pt x="668931" y="90014"/>
                </a:lnTo>
                <a:lnTo>
                  <a:pt x="815430" y="106794"/>
                </a:lnTo>
                <a:lnTo>
                  <a:pt x="974641" y="123574"/>
                </a:lnTo>
                <a:lnTo>
                  <a:pt x="1144144" y="140667"/>
                </a:lnTo>
                <a:lnTo>
                  <a:pt x="1326965" y="156506"/>
                </a:lnTo>
                <a:lnTo>
                  <a:pt x="1518261" y="171717"/>
                </a:lnTo>
                <a:lnTo>
                  <a:pt x="1720453" y="185518"/>
                </a:lnTo>
                <a:lnTo>
                  <a:pt x="1931121" y="198690"/>
                </a:lnTo>
                <a:lnTo>
                  <a:pt x="2150869" y="211079"/>
                </a:lnTo>
                <a:lnTo>
                  <a:pt x="2263467" y="215470"/>
                </a:lnTo>
                <a:lnTo>
                  <a:pt x="2378487" y="220332"/>
                </a:lnTo>
                <a:lnTo>
                  <a:pt x="2495323" y="224879"/>
                </a:lnTo>
                <a:lnTo>
                  <a:pt x="2612764" y="227859"/>
                </a:lnTo>
                <a:lnTo>
                  <a:pt x="2732627" y="230525"/>
                </a:lnTo>
                <a:lnTo>
                  <a:pt x="2853700" y="233348"/>
                </a:lnTo>
                <a:lnTo>
                  <a:pt x="2977195" y="235229"/>
                </a:lnTo>
                <a:lnTo>
                  <a:pt x="3101900" y="235229"/>
                </a:lnTo>
                <a:lnTo>
                  <a:pt x="3227817" y="236170"/>
                </a:lnTo>
                <a:lnTo>
                  <a:pt x="3354944" y="235229"/>
                </a:lnTo>
                <a:lnTo>
                  <a:pt x="3483887" y="233348"/>
                </a:lnTo>
                <a:lnTo>
                  <a:pt x="3612830" y="231623"/>
                </a:lnTo>
                <a:lnTo>
                  <a:pt x="3743589" y="227859"/>
                </a:lnTo>
                <a:lnTo>
                  <a:pt x="3875559" y="223938"/>
                </a:lnTo>
                <a:lnTo>
                  <a:pt x="4007529" y="219391"/>
                </a:lnTo>
                <a:lnTo>
                  <a:pt x="4140710" y="212961"/>
                </a:lnTo>
                <a:lnTo>
                  <a:pt x="4275102" y="205277"/>
                </a:lnTo>
                <a:lnTo>
                  <a:pt x="4410098" y="197907"/>
                </a:lnTo>
                <a:lnTo>
                  <a:pt x="4545096" y="188498"/>
                </a:lnTo>
                <a:lnTo>
                  <a:pt x="4681909" y="177207"/>
                </a:lnTo>
                <a:lnTo>
                  <a:pt x="4816905" y="165916"/>
                </a:lnTo>
                <a:lnTo>
                  <a:pt x="4954323" y="152899"/>
                </a:lnTo>
                <a:lnTo>
                  <a:pt x="5092347" y="138629"/>
                </a:lnTo>
                <a:lnTo>
                  <a:pt x="5228555" y="123574"/>
                </a:lnTo>
                <a:lnTo>
                  <a:pt x="5366578" y="106010"/>
                </a:lnTo>
                <a:lnTo>
                  <a:pt x="5503997" y="87192"/>
                </a:lnTo>
                <a:lnTo>
                  <a:pt x="5642020" y="68530"/>
                </a:lnTo>
                <a:lnTo>
                  <a:pt x="5779438" y="46733"/>
                </a:lnTo>
                <a:lnTo>
                  <a:pt x="5916251" y="2446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90" name="Freeform 5">
            <a:extLst>
              <a:ext uri="{FF2B5EF4-FFF2-40B4-BE49-F238E27FC236}">
                <a16:creationId xmlns:a16="http://schemas.microsoft.com/office/drawing/2014/main" id="{B93D812D-BB26-4FDD-A218-F6F71E7376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92" name="Freeform 5">
            <a:extLst>
              <a:ext uri="{FF2B5EF4-FFF2-40B4-BE49-F238E27FC236}">
                <a16:creationId xmlns:a16="http://schemas.microsoft.com/office/drawing/2014/main" id="{EEA99C6C-BC37-4408-9F74-3DDB1060B7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5922489">
            <a:off x="5376762" y="1826078"/>
            <a:ext cx="3299407" cy="440924"/>
          </a:xfrm>
          <a:custGeom>
            <a:avLst/>
            <a:gdLst/>
            <a:ahLst/>
            <a:cxnLst/>
            <a:rect l="l" t="t" r="r" b="b"/>
            <a:pathLst>
              <a:path w="10000" h="5291">
                <a:moveTo>
                  <a:pt x="85" y="2532"/>
                </a:moveTo>
                <a:cubicBezTo>
                  <a:pt x="1736" y="3911"/>
                  <a:pt x="7524" y="5298"/>
                  <a:pt x="9958" y="5291"/>
                </a:cubicBezTo>
                <a:cubicBezTo>
                  <a:pt x="9989" y="1958"/>
                  <a:pt x="9969" y="3333"/>
                  <a:pt x="10000" y="0"/>
                </a:cubicBezTo>
                <a:lnTo>
                  <a:pt x="10000" y="0"/>
                </a:lnTo>
                <a:lnTo>
                  <a:pt x="9667" y="204"/>
                </a:lnTo>
                <a:lnTo>
                  <a:pt x="9334" y="400"/>
                </a:lnTo>
                <a:lnTo>
                  <a:pt x="9001" y="590"/>
                </a:lnTo>
                <a:lnTo>
                  <a:pt x="8667" y="753"/>
                </a:lnTo>
                <a:lnTo>
                  <a:pt x="8333" y="917"/>
                </a:lnTo>
                <a:lnTo>
                  <a:pt x="7999" y="1071"/>
                </a:lnTo>
                <a:lnTo>
                  <a:pt x="7669" y="1202"/>
                </a:lnTo>
                <a:lnTo>
                  <a:pt x="7333" y="1325"/>
                </a:lnTo>
                <a:lnTo>
                  <a:pt x="7000" y="1440"/>
                </a:lnTo>
                <a:lnTo>
                  <a:pt x="6673" y="1538"/>
                </a:lnTo>
                <a:lnTo>
                  <a:pt x="6340" y="1636"/>
                </a:lnTo>
                <a:lnTo>
                  <a:pt x="6013" y="1719"/>
                </a:lnTo>
                <a:lnTo>
                  <a:pt x="5686" y="1784"/>
                </a:lnTo>
                <a:lnTo>
                  <a:pt x="5359" y="1850"/>
                </a:lnTo>
                <a:lnTo>
                  <a:pt x="5036" y="1906"/>
                </a:lnTo>
                <a:lnTo>
                  <a:pt x="4717" y="1948"/>
                </a:lnTo>
                <a:lnTo>
                  <a:pt x="4396" y="1980"/>
                </a:lnTo>
                <a:lnTo>
                  <a:pt x="4079" y="2013"/>
                </a:lnTo>
                <a:lnTo>
                  <a:pt x="3766" y="2029"/>
                </a:lnTo>
                <a:lnTo>
                  <a:pt x="3454" y="2046"/>
                </a:lnTo>
                <a:lnTo>
                  <a:pt x="3145" y="2053"/>
                </a:lnTo>
                <a:lnTo>
                  <a:pt x="2839" y="2046"/>
                </a:lnTo>
                <a:lnTo>
                  <a:pt x="2537" y="2046"/>
                </a:lnTo>
                <a:lnTo>
                  <a:pt x="2238" y="2029"/>
                </a:lnTo>
                <a:lnTo>
                  <a:pt x="1943" y="2004"/>
                </a:lnTo>
                <a:lnTo>
                  <a:pt x="1653" y="1980"/>
                </a:lnTo>
                <a:lnTo>
                  <a:pt x="1368" y="1955"/>
                </a:lnTo>
                <a:lnTo>
                  <a:pt x="1085" y="1915"/>
                </a:lnTo>
                <a:lnTo>
                  <a:pt x="806" y="1873"/>
                </a:lnTo>
                <a:lnTo>
                  <a:pt x="533" y="1833"/>
                </a:lnTo>
                <a:lnTo>
                  <a:pt x="0" y="1726"/>
                </a:lnTo>
                <a:cubicBezTo>
                  <a:pt x="28" y="1995"/>
                  <a:pt x="57" y="2263"/>
                  <a:pt x="85" y="2532"/>
                </a:cubicBez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E8CBBF68-EA36-4353-A64A-355C3A9EA5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098" y="629265"/>
            <a:ext cx="6072776" cy="162232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0" i="0" kern="1200">
                <a:solidFill>
                  <a:srgbClr val="FFFFFE"/>
                </a:solidFill>
                <a:latin typeface="+mj-lt"/>
                <a:ea typeface="+mj-ea"/>
                <a:cs typeface="+mj-cs"/>
              </a:rPr>
              <a:t>Edukacja otoczenia: </a:t>
            </a: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924C0032-B592-45AB-AD23-5A4BD369B6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89BF1F84-E7C7-42A7-911D-8E48AF6711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11000"/>
                </a:schemeClr>
              </a:gs>
              <a:gs pos="75000">
                <a:schemeClr val="accent5">
                  <a:alpha val="0"/>
                </a:schemeClr>
              </a:gs>
              <a:gs pos="36000">
                <a:schemeClr val="accent5"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8" name="Oval 97">
            <a:extLst>
              <a:ext uri="{FF2B5EF4-FFF2-40B4-BE49-F238E27FC236}">
                <a16:creationId xmlns:a16="http://schemas.microsoft.com/office/drawing/2014/main" id="{0C3CFCFE-6522-4333-8CB1-16DB80E7E9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8000"/>
                </a:schemeClr>
              </a:gs>
              <a:gs pos="72000">
                <a:schemeClr val="accent5">
                  <a:alpha val="0"/>
                </a:schemeClr>
              </a:gs>
              <a:gs pos="36000">
                <a:schemeClr val="accent5"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66AB0D9F-6EB7-4B84-A86B-5ABDFDAF580E}"/>
              </a:ext>
            </a:extLst>
          </p:cNvPr>
          <p:cNvSpPr txBox="1"/>
          <p:nvPr/>
        </p:nvSpPr>
        <p:spPr>
          <a:xfrm>
            <a:off x="639098" y="2418735"/>
            <a:ext cx="6072776" cy="38117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2857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>
                <a:solidFill>
                  <a:srgbClr val="FFFFFE"/>
                </a:solidFill>
              </a:rPr>
              <a:t>Otwarte wykłady i prelekcje,</a:t>
            </a:r>
          </a:p>
          <a:p>
            <a:pPr marL="2857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>
                <a:solidFill>
                  <a:srgbClr val="FFFFFE"/>
                </a:solidFill>
              </a:rPr>
              <a:t>udział w piknikach i lokalnych imprezach,</a:t>
            </a:r>
          </a:p>
          <a:p>
            <a:pPr marL="2857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>
                <a:solidFill>
                  <a:srgbClr val="FFFFFE"/>
                </a:solidFill>
              </a:rPr>
              <a:t>Udział w audycjach radiowych </a:t>
            </a:r>
          </a:p>
          <a:p>
            <a:pPr marL="2857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>
                <a:solidFill>
                  <a:srgbClr val="FFFFFE"/>
                </a:solidFill>
              </a:rPr>
              <a:t>Wykłady i pogadanki interdyscyplinarne, </a:t>
            </a:r>
          </a:p>
          <a:p>
            <a:pPr marL="2857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>
                <a:solidFill>
                  <a:srgbClr val="FFFFFE"/>
                </a:solidFill>
              </a:rPr>
              <a:t>Publikacja i dystrybucja poradników,</a:t>
            </a:r>
          </a:p>
          <a:p>
            <a:pPr marL="2857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>
                <a:solidFill>
                  <a:srgbClr val="FFFFFE"/>
                </a:solidFill>
              </a:rPr>
              <a:t>Edukowanie do dbałości o siebie,</a:t>
            </a:r>
          </a:p>
          <a:p>
            <a:pPr marL="2857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>
                <a:solidFill>
                  <a:srgbClr val="FFFFFE"/>
                </a:solidFill>
              </a:rPr>
              <a:t>Współpraca z innymi NGO,</a:t>
            </a:r>
          </a:p>
          <a:p>
            <a:pPr marL="2857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>
                <a:solidFill>
                  <a:srgbClr val="FFFFFE"/>
                </a:solidFill>
              </a:rPr>
              <a:t>Informowanie i edukowanie samorządowców, decydentów, ludzi biznesu…</a:t>
            </a:r>
          </a:p>
        </p:txBody>
      </p:sp>
      <p:pic>
        <p:nvPicPr>
          <p:cNvPr id="7" name="Obraz 6" descr="Obraz zawierający trawa, osoba, stojące, drzewo&#10;&#10;Opis wygenerowany automatycznie">
            <a:extLst>
              <a:ext uri="{FF2B5EF4-FFF2-40B4-BE49-F238E27FC236}">
                <a16:creationId xmlns:a16="http://schemas.microsoft.com/office/drawing/2014/main" id="{006FC8CB-CCF3-4575-99DA-D4CB103FB0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0473" y="362653"/>
            <a:ext cx="2381458" cy="3175278"/>
          </a:xfrm>
          <a:prstGeom prst="rect">
            <a:avLst/>
          </a:prstGeom>
        </p:spPr>
      </p:pic>
      <p:pic>
        <p:nvPicPr>
          <p:cNvPr id="16" name="Obraz 15" descr="Obraz zawierający osoba, wewnątrz, ściana, siedzi&#10;&#10;Opis wygenerowany automatycznie">
            <a:extLst>
              <a:ext uri="{FF2B5EF4-FFF2-40B4-BE49-F238E27FC236}">
                <a16:creationId xmlns:a16="http://schemas.microsoft.com/office/drawing/2014/main" id="{05E423D2-825B-4DFC-9E20-5EAF170AB9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58" r="3" b="10254"/>
          <a:stretch/>
        </p:blipFill>
        <p:spPr>
          <a:xfrm>
            <a:off x="7480473" y="3708649"/>
            <a:ext cx="4051826" cy="2710389"/>
          </a:xfrm>
          <a:prstGeom prst="rect">
            <a:avLst/>
          </a:prstGeom>
        </p:spPr>
      </p:pic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D22C5970-992B-49F2-8F51-D62F28E18A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0410825" y="0"/>
            <a:ext cx="851709" cy="1204484"/>
          </a:xfrm>
        </p:spPr>
      </p:pic>
    </p:spTree>
    <p:extLst>
      <p:ext uri="{BB962C8B-B14F-4D97-AF65-F5344CB8AC3E}">
        <p14:creationId xmlns:p14="http://schemas.microsoft.com/office/powerpoint/2010/main" val="25304792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 advTm="8000"/>
    </mc:Choice>
    <mc:Fallback xmlns="">
      <p:transition advTm="8000"/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Jon (sala konferencyjna)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391</Words>
  <Application>Microsoft Office PowerPoint</Application>
  <PresentationFormat>Panoramiczny</PresentationFormat>
  <Paragraphs>101</Paragraphs>
  <Slides>13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7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13</vt:i4>
      </vt:variant>
    </vt:vector>
  </HeadingPairs>
  <TitlesOfParts>
    <vt:vector size="21" baseType="lpstr">
      <vt:lpstr>Arial</vt:lpstr>
      <vt:lpstr>Arial </vt:lpstr>
      <vt:lpstr>Arial Black</vt:lpstr>
      <vt:lpstr>Calibri</vt:lpstr>
      <vt:lpstr>Century Gothic</vt:lpstr>
      <vt:lpstr>Nerwus</vt:lpstr>
      <vt:lpstr>Wingdings 3</vt:lpstr>
      <vt:lpstr>Jon (sala konferencyjna)</vt:lpstr>
      <vt:lpstr>Dobre praktyki: EDUKACJA</vt:lpstr>
      <vt:lpstr>LUBUSKIE STOWARZYSZENIE WSPARCIA OPIEKUNÓW  I OSÓB DOTKNIĘTYCH CHOROBĄ ALZHEIMERA</vt:lpstr>
      <vt:lpstr>Prezentacja programu PowerPoint</vt:lpstr>
      <vt:lpstr>Prezentacja programu PowerPoint</vt:lpstr>
      <vt:lpstr>Prezentacja programu PowerPoint</vt:lpstr>
      <vt:lpstr>- EDUKACJA - Przykłady dobrych praktyk</vt:lpstr>
      <vt:lpstr>Działania dla opiekunów:</vt:lpstr>
      <vt:lpstr>Edukacja profesjonalistów:</vt:lpstr>
      <vt:lpstr>Edukacja otoczenia: </vt:lpstr>
      <vt:lpstr>Edukacja  dzieci i młodzieży:</vt:lpstr>
      <vt:lpstr>EFEKTY</vt:lpstr>
      <vt:lpstr>Prezentacja programu PowerPoint</vt:lpstr>
      <vt:lpstr>Lubuskie Stowarzyszenie Wsparcia Opiekunów  i  Osób Dotkniętych Chorobą Alzheimera   Przyjdź, zadzwoń, napisz…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ja</dc:creator>
  <cp:lastModifiedBy>Ewa Tułodziecka-Czapska</cp:lastModifiedBy>
  <cp:revision>3</cp:revision>
  <dcterms:created xsi:type="dcterms:W3CDTF">2019-08-01T19:56:14Z</dcterms:created>
  <dcterms:modified xsi:type="dcterms:W3CDTF">2019-09-24T06:06:24Z</dcterms:modified>
</cp:coreProperties>
</file>